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1" r:id="rId4"/>
    <p:sldId id="258" r:id="rId5"/>
    <p:sldId id="259" r:id="rId6"/>
    <p:sldId id="260" r:id="rId7"/>
    <p:sldId id="262" r:id="rId8"/>
    <p:sldId id="273" r:id="rId9"/>
    <p:sldId id="276" r:id="rId10"/>
    <p:sldId id="277" r:id="rId11"/>
    <p:sldId id="278" r:id="rId12"/>
    <p:sldId id="283" r:id="rId13"/>
    <p:sldId id="282" r:id="rId14"/>
    <p:sldId id="279" r:id="rId15"/>
    <p:sldId id="268" r:id="rId16"/>
    <p:sldId id="269" r:id="rId17"/>
    <p:sldId id="284" r:id="rId18"/>
    <p:sldId id="285" r:id="rId19"/>
    <p:sldId id="286" r:id="rId20"/>
    <p:sldId id="287" r:id="rId21"/>
    <p:sldId id="288" r:id="rId22"/>
    <p:sldId id="270" r:id="rId23"/>
    <p:sldId id="289" r:id="rId24"/>
    <p:sldId id="271" r:id="rId25"/>
    <p:sldId id="281" r:id="rId26"/>
    <p:sldId id="280" r:id="rId27"/>
    <p:sldId id="27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8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1E366CF-A644-4469-ABEB-9BF76F2C834A}" type="datetimeFigureOut">
              <a:rPr lang="en-US" smtClean="0"/>
              <a:pPr/>
              <a:t>9/30/2019</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30EAA2E-35B6-4D13-B50B-6B5C549B280C}"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E366CF-A644-4469-ABEB-9BF76F2C834A}"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AA2E-35B6-4D13-B50B-6B5C549B28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E366CF-A644-4469-ABEB-9BF76F2C834A}"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AA2E-35B6-4D13-B50B-6B5C549B280C}"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E366CF-A644-4469-ABEB-9BF76F2C834A}" type="datetimeFigureOut">
              <a:rPr lang="en-US" smtClean="0"/>
              <a:pPr/>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EAA2E-35B6-4D13-B50B-6B5C549B280C}"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1E366CF-A644-4469-ABEB-9BF76F2C834A}" type="datetimeFigureOut">
              <a:rPr lang="en-US" smtClean="0"/>
              <a:pPr/>
              <a:t>9/30/2019</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30EAA2E-35B6-4D13-B50B-6B5C549B280C}"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1E366CF-A644-4469-ABEB-9BF76F2C834A}"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EAA2E-35B6-4D13-B50B-6B5C549B280C}"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E366CF-A644-4469-ABEB-9BF76F2C834A}" type="datetimeFigureOut">
              <a:rPr lang="en-US" smtClean="0"/>
              <a:pPr/>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EAA2E-35B6-4D13-B50B-6B5C549B280C}"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E366CF-A644-4469-ABEB-9BF76F2C834A}" type="datetimeFigureOut">
              <a:rPr lang="en-US" smtClean="0"/>
              <a:pPr/>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EAA2E-35B6-4D13-B50B-6B5C549B280C}"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366CF-A644-4469-ABEB-9BF76F2C834A}" type="datetimeFigureOut">
              <a:rPr lang="en-US" smtClean="0"/>
              <a:pPr/>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EAA2E-35B6-4D13-B50B-6B5C549B280C}"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E366CF-A644-4469-ABEB-9BF76F2C834A}"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EAA2E-35B6-4D13-B50B-6B5C549B280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1E366CF-A644-4469-ABEB-9BF76F2C834A}" type="datetimeFigureOut">
              <a:rPr lang="en-US" smtClean="0"/>
              <a:pPr/>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EAA2E-35B6-4D13-B50B-6B5C549B280C}"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1E366CF-A644-4469-ABEB-9BF76F2C834A}" type="datetimeFigureOut">
              <a:rPr lang="en-US" smtClean="0"/>
              <a:pPr/>
              <a:t>9/30/2019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30EAA2E-35B6-4D13-B50B-6B5C549B280C}"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elegantthemes.com/blog/wordpress/artificial-intelligence-for-wordpress" TargetMode="External"/><Relationship Id="rId7" Type="http://schemas.openxmlformats.org/officeDocument/2006/relationships/hyperlink" Target="https://www.sas.com/en_us/insights/analytics/what-is-artificial-intelligence.html" TargetMode="External"/><Relationship Id="rId2" Type="http://schemas.openxmlformats.org/officeDocument/2006/relationships/hyperlink" Target="https://www.wpexplorer.com/ecommerce-ai-wordpress/" TargetMode="External"/><Relationship Id="rId1" Type="http://schemas.openxmlformats.org/officeDocument/2006/relationships/slideLayout" Target="../slideLayouts/slideLayout2.xml"/><Relationship Id="rId6" Type="http://schemas.openxmlformats.org/officeDocument/2006/relationships/hyperlink" Target="https://blog.shortpixel.com/6-wordpress-plugins-ai-machine-learning/" TargetMode="External"/><Relationship Id="rId5" Type="http://schemas.openxmlformats.org/officeDocument/2006/relationships/hyperlink" Target="https://moozthemes.com/wordpress-plugins-using-artificial-intelligence-amp-machine-learning/" TargetMode="External"/><Relationship Id="rId4" Type="http://schemas.openxmlformats.org/officeDocument/2006/relationships/hyperlink" Target="https://www.wpbeginner.com/showcase/wordpress-plugins-using-artificial-intelligence-and-machine-learnin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stefan@supersmartwp.com" TargetMode="External"/><Relationship Id="rId2" Type="http://schemas.openxmlformats.org/officeDocument/2006/relationships/hyperlink" Target="mailto:contact@supersmartwp.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Artificial Intelligence and Machine Learning in WordPress</a:t>
            </a:r>
            <a:endParaRPr lang="en-US" dirty="0"/>
          </a:p>
        </p:txBody>
      </p:sp>
      <p:sp>
        <p:nvSpPr>
          <p:cNvPr id="3" name="Subtitle 2"/>
          <p:cNvSpPr>
            <a:spLocks noGrp="1"/>
          </p:cNvSpPr>
          <p:nvPr>
            <p:ph type="subTitle" idx="1"/>
          </p:nvPr>
        </p:nvSpPr>
        <p:spPr/>
        <p:txBody>
          <a:bodyPr>
            <a:normAutofit/>
          </a:bodyPr>
          <a:lstStyle/>
          <a:p>
            <a:r>
              <a:rPr lang="en-US" b="1" dirty="0" smtClean="0"/>
              <a:t>Presented by Stefan </a:t>
            </a:r>
            <a:r>
              <a:rPr lang="en-US" b="1" dirty="0" err="1" smtClean="0"/>
              <a:t>Velkovski</a:t>
            </a:r>
            <a:endParaRPr lang="en-US" b="1"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Neural Networks</a:t>
            </a:r>
            <a:endParaRPr lang="en-US" dirty="0"/>
          </a:p>
        </p:txBody>
      </p:sp>
      <p:sp>
        <p:nvSpPr>
          <p:cNvPr id="3" name="Content Placeholder 2"/>
          <p:cNvSpPr>
            <a:spLocks noGrp="1"/>
          </p:cNvSpPr>
          <p:nvPr>
            <p:ph sz="quarter" idx="1"/>
          </p:nvPr>
        </p:nvSpPr>
        <p:spPr/>
        <p:txBody>
          <a:bodyPr>
            <a:normAutofit/>
          </a:bodyPr>
          <a:lstStyle/>
          <a:p>
            <a:r>
              <a:rPr lang="en-US" sz="3200" dirty="0" smtClean="0"/>
              <a:t>Neural networks are computing systems with interconnected nodes that work much like neurons in the human brain. </a:t>
            </a:r>
            <a:endParaRPr lang="en-US" sz="3200" dirty="0" smtClean="0"/>
          </a:p>
          <a:p>
            <a:r>
              <a:rPr lang="en-US" sz="3200" dirty="0" smtClean="0"/>
              <a:t>Using </a:t>
            </a:r>
            <a:r>
              <a:rPr lang="en-US" sz="3200" dirty="0" smtClean="0"/>
              <a:t>algorithms, they can recognize hidden patterns and correlations in raw data, cluster and classify it, and – over time – continuously learn and improve.</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a:t>
            </a:r>
            <a:endParaRPr lang="en-US" dirty="0"/>
          </a:p>
        </p:txBody>
      </p:sp>
      <p:sp>
        <p:nvSpPr>
          <p:cNvPr id="3" name="Content Placeholder 2"/>
          <p:cNvSpPr>
            <a:spLocks noGrp="1"/>
          </p:cNvSpPr>
          <p:nvPr>
            <p:ph sz="quarter" idx="1"/>
          </p:nvPr>
        </p:nvSpPr>
        <p:spPr/>
        <p:txBody>
          <a:bodyPr>
            <a:noAutofit/>
          </a:bodyPr>
          <a:lstStyle/>
          <a:p>
            <a:r>
              <a:rPr lang="en-US" sz="3200" dirty="0" smtClean="0"/>
              <a:t>The </a:t>
            </a:r>
            <a:r>
              <a:rPr lang="en-US" sz="3200" dirty="0" smtClean="0"/>
              <a:t>ability to automatically apply complex mathematical calculations to big data – over and over, faster and faster – is a recent development. </a:t>
            </a:r>
            <a:endParaRPr lang="en-US" sz="3200" dirty="0" smtClean="0"/>
          </a:p>
          <a:p>
            <a:r>
              <a:rPr lang="en-US" sz="3200" dirty="0" smtClean="0"/>
              <a:t>The iterative aspect of machine learning is important because as models are exposed to new data, they are able to independently adapt. </a:t>
            </a:r>
            <a:r>
              <a:rPr lang="en-US" sz="3200" dirty="0" smtClean="0"/>
              <a:t> They </a:t>
            </a:r>
            <a:r>
              <a:rPr lang="en-US" sz="3200" dirty="0" smtClean="0"/>
              <a:t>learn from previous computations to produce reliable, repeatable decisions and results. </a:t>
            </a:r>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a:t>
            </a:r>
            <a:r>
              <a:rPr lang="en-US" dirty="0" smtClean="0"/>
              <a:t>earning Examples</a:t>
            </a:r>
            <a:endParaRPr lang="en-US" dirty="0"/>
          </a:p>
        </p:txBody>
      </p:sp>
      <p:sp>
        <p:nvSpPr>
          <p:cNvPr id="3" name="Content Placeholder 2"/>
          <p:cNvSpPr>
            <a:spLocks noGrp="1"/>
          </p:cNvSpPr>
          <p:nvPr>
            <p:ph sz="quarter" idx="1"/>
          </p:nvPr>
        </p:nvSpPr>
        <p:spPr/>
        <p:txBody>
          <a:bodyPr>
            <a:noAutofit/>
          </a:bodyPr>
          <a:lstStyle/>
          <a:p>
            <a:r>
              <a:rPr lang="en-US" sz="3200" dirty="0" smtClean="0"/>
              <a:t>The heavily hyped, self-driving Google car? The essence of machine learning.</a:t>
            </a:r>
          </a:p>
          <a:p>
            <a:r>
              <a:rPr lang="en-US" sz="3200" dirty="0" smtClean="0"/>
              <a:t>Online recommendation offers such as those from Amazon and </a:t>
            </a:r>
            <a:r>
              <a:rPr lang="en-US" sz="3200" dirty="0" smtClean="0"/>
              <a:t>Netflix</a:t>
            </a:r>
            <a:r>
              <a:rPr lang="en-US" sz="3200" dirty="0" smtClean="0"/>
              <a:t>? Machine learning applications for everyday life.</a:t>
            </a:r>
          </a:p>
          <a:p>
            <a:r>
              <a:rPr lang="en-US" sz="3200" dirty="0" smtClean="0"/>
              <a:t>Knowing what customers are saying about you on Twitter? Machine learning combined with linguistic rule creation.</a:t>
            </a:r>
          </a:p>
          <a:p>
            <a:r>
              <a:rPr lang="en-US" sz="3200" dirty="0" smtClean="0"/>
              <a:t>Fraud detection? One of the more obvious, important uses in our world today</a:t>
            </a:r>
            <a:r>
              <a:rPr lang="en-US" sz="3200" dirty="0" smtClean="0"/>
              <a:t>.</a:t>
            </a:r>
            <a:endParaRPr lang="en-US" sz="3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a:t>
            </a:r>
            <a:endParaRPr lang="en-US" dirty="0"/>
          </a:p>
        </p:txBody>
      </p:sp>
      <p:sp>
        <p:nvSpPr>
          <p:cNvPr id="3" name="Content Placeholder 2"/>
          <p:cNvSpPr>
            <a:spLocks noGrp="1"/>
          </p:cNvSpPr>
          <p:nvPr>
            <p:ph sz="quarter" idx="1"/>
          </p:nvPr>
        </p:nvSpPr>
        <p:spPr/>
        <p:txBody>
          <a:bodyPr>
            <a:normAutofit/>
          </a:bodyPr>
          <a:lstStyle/>
          <a:p>
            <a:r>
              <a:rPr lang="en-US" sz="3200" dirty="0" smtClean="0"/>
              <a:t>Big data is a term that describes the large volume of data – both structured and unstructured – that inundates a business on a day-to-day basis. But it’s not the amount of data that’s important. It’s what organizations do with the data that matters. Big data can be analyzed for insights that lead to better decisions and strategic business moves.</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Learning</a:t>
            </a:r>
            <a:endParaRPr lang="en-US" dirty="0"/>
          </a:p>
        </p:txBody>
      </p:sp>
      <p:sp>
        <p:nvSpPr>
          <p:cNvPr id="3" name="Content Placeholder 2"/>
          <p:cNvSpPr>
            <a:spLocks noGrp="1"/>
          </p:cNvSpPr>
          <p:nvPr>
            <p:ph sz="quarter" idx="1"/>
          </p:nvPr>
        </p:nvSpPr>
        <p:spPr/>
        <p:txBody>
          <a:bodyPr>
            <a:normAutofit/>
          </a:bodyPr>
          <a:lstStyle/>
          <a:p>
            <a:r>
              <a:rPr lang="en-US" sz="3200" dirty="0" smtClean="0"/>
              <a:t>Deep learning is a type of machine learning that trains a computer to perform human-like tasks, such as recognizing speech, identifying images or making predictions. </a:t>
            </a:r>
            <a:endParaRPr lang="en-US" sz="3200" dirty="0" smtClean="0"/>
          </a:p>
          <a:p>
            <a:r>
              <a:rPr lang="en-US" sz="3200" dirty="0" smtClean="0"/>
              <a:t>Instead </a:t>
            </a:r>
            <a:r>
              <a:rPr lang="en-US" sz="3200" dirty="0" smtClean="0"/>
              <a:t>of organizing data to run through predefined equations, deep learning sets up basic parameters about the data and trains the computer to learn on its own by recognizing patterns using many layers of processing.</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any of this helps you(in </a:t>
            </a:r>
            <a:r>
              <a:rPr lang="en-US" dirty="0" err="1" smtClean="0"/>
              <a:t>Wordpress</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3200" dirty="0" smtClean="0"/>
              <a:t>It </a:t>
            </a:r>
            <a:r>
              <a:rPr lang="en-US" sz="3200" dirty="0" smtClean="0"/>
              <a:t>can improve WordPress search, grammar and style checking, show related content, improve conversions, boost ecommerce sales, and more. </a:t>
            </a:r>
          </a:p>
          <a:p>
            <a:r>
              <a:rPr lang="en-US" sz="3200" dirty="0" smtClean="0"/>
              <a:t>Your website becomes smarter, </a:t>
            </a:r>
            <a:r>
              <a:rPr lang="en-US" sz="3200" dirty="0" smtClean="0"/>
              <a:t>faster, and </a:t>
            </a:r>
            <a:r>
              <a:rPr lang="en-US" sz="3200" dirty="0" smtClean="0"/>
              <a:t>more personalized for your </a:t>
            </a:r>
            <a:r>
              <a:rPr lang="en-US" sz="3200" dirty="0" smtClean="0"/>
              <a:t>users.  </a:t>
            </a:r>
            <a:r>
              <a:rPr lang="en-US" sz="3200" dirty="0" smtClean="0"/>
              <a:t>This saves you time which allows you to do other things to grow your business.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How to implement this on my site?</a:t>
            </a:r>
            <a:endParaRPr lang="en-US" dirty="0"/>
          </a:p>
        </p:txBody>
      </p:sp>
      <p:sp>
        <p:nvSpPr>
          <p:cNvPr id="3" name="Content Placeholder 2"/>
          <p:cNvSpPr>
            <a:spLocks noGrp="1"/>
          </p:cNvSpPr>
          <p:nvPr>
            <p:ph sz="quarter" idx="1"/>
          </p:nvPr>
        </p:nvSpPr>
        <p:spPr/>
        <p:txBody>
          <a:bodyPr>
            <a:noAutofit/>
          </a:bodyPr>
          <a:lstStyle/>
          <a:p>
            <a:r>
              <a:rPr lang="en-US" sz="3200" dirty="0" smtClean="0"/>
              <a:t>You </a:t>
            </a:r>
            <a:r>
              <a:rPr lang="en-US" sz="3200" dirty="0" smtClean="0"/>
              <a:t>might use this technologies but don’t know about</a:t>
            </a:r>
            <a:endParaRPr lang="en-US" sz="3200" dirty="0" smtClean="0"/>
          </a:p>
          <a:p>
            <a:r>
              <a:rPr lang="en-US" sz="3200" dirty="0" smtClean="0"/>
              <a:t>So here’s few </a:t>
            </a:r>
            <a:r>
              <a:rPr lang="en-US" sz="3200" dirty="0" err="1" smtClean="0"/>
              <a:t>plugins</a:t>
            </a:r>
            <a:r>
              <a:rPr lang="en-US" sz="3200" dirty="0" smtClean="0"/>
              <a:t> that use it</a:t>
            </a:r>
            <a:endParaRPr lang="en-US" sz="3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Akismet</a:t>
            </a:r>
            <a:endParaRPr lang="en-US" dirty="0"/>
          </a:p>
        </p:txBody>
      </p:sp>
      <p:sp>
        <p:nvSpPr>
          <p:cNvPr id="3" name="Content Placeholder 2"/>
          <p:cNvSpPr>
            <a:spLocks noGrp="1"/>
          </p:cNvSpPr>
          <p:nvPr>
            <p:ph sz="quarter" idx="1"/>
          </p:nvPr>
        </p:nvSpPr>
        <p:spPr/>
        <p:txBody>
          <a:bodyPr>
            <a:noAutofit/>
          </a:bodyPr>
          <a:lstStyle/>
          <a:p>
            <a:r>
              <a:rPr lang="en-US" sz="3200" dirty="0" err="1" smtClean="0"/>
              <a:t>Akismet</a:t>
            </a:r>
            <a:r>
              <a:rPr lang="en-US" sz="3200" dirty="0" smtClean="0"/>
              <a:t> is one of the only two </a:t>
            </a:r>
            <a:r>
              <a:rPr lang="en-US" sz="3200" dirty="0" err="1" smtClean="0"/>
              <a:t>plugins</a:t>
            </a:r>
            <a:r>
              <a:rPr lang="en-US" sz="3200" dirty="0" smtClean="0"/>
              <a:t> that come pre-installed on every WordPress website. It uses </a:t>
            </a:r>
            <a:r>
              <a:rPr lang="en-US" sz="3200" dirty="0" smtClean="0"/>
              <a:t>AI and ML </a:t>
            </a:r>
            <a:r>
              <a:rPr lang="en-US" sz="3200" dirty="0" smtClean="0"/>
              <a:t>to detect spam comments. </a:t>
            </a:r>
          </a:p>
          <a:p>
            <a:r>
              <a:rPr lang="en-US" sz="3200" dirty="0" smtClean="0"/>
              <a:t>Used by millions of website, </a:t>
            </a:r>
            <a:r>
              <a:rPr lang="en-US" sz="3200" dirty="0" smtClean="0"/>
              <a:t> </a:t>
            </a:r>
            <a:r>
              <a:rPr lang="en-US" sz="3200" dirty="0" err="1" smtClean="0"/>
              <a:t>Akismet</a:t>
            </a:r>
            <a:r>
              <a:rPr lang="en-US" sz="3200" dirty="0" smtClean="0"/>
              <a:t> </a:t>
            </a:r>
            <a:r>
              <a:rPr lang="en-US" sz="3200" dirty="0" smtClean="0"/>
              <a:t>has improved over the years to detect </a:t>
            </a:r>
            <a:r>
              <a:rPr lang="en-US" sz="3200" dirty="0" smtClean="0"/>
              <a:t>spam </a:t>
            </a:r>
            <a:r>
              <a:rPr lang="en-US" sz="3200" dirty="0" smtClean="0"/>
              <a:t>submitted by </a:t>
            </a:r>
            <a:r>
              <a:rPr lang="en-US" sz="3200" dirty="0" smtClean="0"/>
              <a:t>bots with great results. </a:t>
            </a:r>
            <a:r>
              <a:rPr lang="en-US" sz="3200" dirty="0" smtClean="0"/>
              <a:t>It can also detect spam comments manually submitted by actual human users by learning from its mistakes and recognizing patterns across millions of websites. </a:t>
            </a:r>
          </a:p>
          <a:p>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WordLift</a:t>
            </a:r>
            <a:endParaRPr lang="en-US" dirty="0"/>
          </a:p>
        </p:txBody>
      </p:sp>
      <p:sp>
        <p:nvSpPr>
          <p:cNvPr id="3" name="Content Placeholder 2"/>
          <p:cNvSpPr>
            <a:spLocks noGrp="1"/>
          </p:cNvSpPr>
          <p:nvPr>
            <p:ph sz="quarter" idx="1"/>
          </p:nvPr>
        </p:nvSpPr>
        <p:spPr/>
        <p:txBody>
          <a:bodyPr>
            <a:noAutofit/>
          </a:bodyPr>
          <a:lstStyle/>
          <a:p>
            <a:r>
              <a:rPr lang="en-US" sz="3200" dirty="0" err="1" smtClean="0"/>
              <a:t>WordLift</a:t>
            </a:r>
            <a:r>
              <a:rPr lang="en-US" sz="3200" dirty="0" smtClean="0"/>
              <a:t> integrates their web based service to your WordPress website. It offers SEO tips to improve your content with the help of their knowledge graph. </a:t>
            </a:r>
          </a:p>
          <a:p>
            <a:r>
              <a:rPr lang="en-US" sz="3200" dirty="0" smtClean="0"/>
              <a:t>It analyzes your content to offer facts, figures, and media to match and build contextual relationships among your articles which results in better content recommendations. It builds a knowledge graph for your own website which becomes smarter as you add more content to your website. </a:t>
            </a:r>
          </a:p>
          <a:p>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Deadline</a:t>
            </a:r>
            <a:endParaRPr lang="en-US" dirty="0"/>
          </a:p>
        </p:txBody>
      </p:sp>
      <p:sp>
        <p:nvSpPr>
          <p:cNvPr id="3" name="Content Placeholder 2"/>
          <p:cNvSpPr>
            <a:spLocks noGrp="1"/>
          </p:cNvSpPr>
          <p:nvPr>
            <p:ph sz="quarter" idx="1"/>
          </p:nvPr>
        </p:nvSpPr>
        <p:spPr/>
        <p:txBody>
          <a:bodyPr>
            <a:normAutofit/>
          </a:bodyPr>
          <a:lstStyle/>
          <a:p>
            <a:r>
              <a:rPr lang="en-US" sz="3200" dirty="0" smtClean="0"/>
              <a:t>After The Deadline </a:t>
            </a:r>
            <a:r>
              <a:rPr lang="en-US" sz="3200" dirty="0" smtClean="0"/>
              <a:t>- previously </a:t>
            </a:r>
            <a:r>
              <a:rPr lang="en-US" sz="3200" dirty="0" smtClean="0"/>
              <a:t>available as a standalone WordPress </a:t>
            </a:r>
            <a:r>
              <a:rPr lang="en-US" sz="3200" dirty="0" err="1" smtClean="0"/>
              <a:t>plugin</a:t>
            </a:r>
            <a:r>
              <a:rPr lang="en-US" sz="3200" dirty="0" smtClean="0"/>
              <a:t>, but it is now available as part of the </a:t>
            </a:r>
            <a:r>
              <a:rPr lang="en-US" sz="3200" dirty="0" err="1" smtClean="0"/>
              <a:t>JetPack</a:t>
            </a:r>
            <a:r>
              <a:rPr lang="en-US" sz="3200" dirty="0" smtClean="0"/>
              <a:t> </a:t>
            </a:r>
            <a:r>
              <a:rPr lang="en-US" sz="3200" dirty="0" err="1" smtClean="0"/>
              <a:t>plugin</a:t>
            </a:r>
            <a:r>
              <a:rPr lang="en-US" sz="3200" dirty="0" smtClean="0"/>
              <a:t> suite. </a:t>
            </a:r>
            <a:endParaRPr lang="en-US" sz="3200" dirty="0" smtClean="0"/>
          </a:p>
          <a:p>
            <a:r>
              <a:rPr lang="en-US" sz="3200" dirty="0" smtClean="0"/>
              <a:t>It </a:t>
            </a:r>
            <a:r>
              <a:rPr lang="en-US" sz="3200" dirty="0" smtClean="0"/>
              <a:t>is an artificial intelligence powered grammar checking tool that analyzes the readability of your content to help you write better.</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TLDR;</a:t>
            </a:r>
            <a:endParaRPr lang="en-US" dirty="0"/>
          </a:p>
        </p:txBody>
      </p:sp>
      <p:sp>
        <p:nvSpPr>
          <p:cNvPr id="3" name="Content Placeholder 2"/>
          <p:cNvSpPr>
            <a:spLocks noGrp="1"/>
          </p:cNvSpPr>
          <p:nvPr>
            <p:ph sz="quarter" idx="1"/>
          </p:nvPr>
        </p:nvSpPr>
        <p:spPr/>
        <p:txBody>
          <a:bodyPr>
            <a:normAutofit/>
          </a:bodyPr>
          <a:lstStyle/>
          <a:p>
            <a:r>
              <a:rPr lang="en-US" sz="3200" dirty="0" smtClean="0"/>
              <a:t>Artificial Intelligence and Machine Learning in the WordPress Ecosystem</a:t>
            </a:r>
            <a:endParaRPr lang="en-US" sz="3200" dirty="0" smtClean="0"/>
          </a:p>
          <a:p>
            <a:r>
              <a:rPr lang="en-US" sz="3200" dirty="0" smtClean="0"/>
              <a:t>What does </a:t>
            </a:r>
            <a:r>
              <a:rPr lang="en-US" sz="3200" dirty="0" smtClean="0"/>
              <a:t>Artificial Intelligence </a:t>
            </a:r>
            <a:r>
              <a:rPr lang="en-US" sz="3200" dirty="0" smtClean="0"/>
              <a:t>and </a:t>
            </a:r>
            <a:r>
              <a:rPr lang="en-US" sz="3200" dirty="0" smtClean="0"/>
              <a:t>Machine Learning are</a:t>
            </a:r>
          </a:p>
          <a:p>
            <a:r>
              <a:rPr lang="en-US" sz="3200" dirty="0" smtClean="0"/>
              <a:t>H</a:t>
            </a:r>
            <a:r>
              <a:rPr lang="en-US" sz="3200" dirty="0" smtClean="0"/>
              <a:t>ow </a:t>
            </a:r>
            <a:r>
              <a:rPr lang="en-US" sz="3200" dirty="0" smtClean="0"/>
              <a:t>they can be used into WordPress </a:t>
            </a:r>
            <a:r>
              <a:rPr lang="en-US" sz="3200" dirty="0" smtClean="0"/>
              <a:t>sites</a:t>
            </a:r>
          </a:p>
          <a:p>
            <a:r>
              <a:rPr lang="en-US" sz="3200" dirty="0" smtClean="0"/>
              <a:t>And how you can benefit yourself or your clients</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MyCurator</a:t>
            </a:r>
            <a:r>
              <a:rPr lang="en-US" dirty="0" smtClean="0"/>
              <a:t> Content </a:t>
            </a:r>
            <a:r>
              <a:rPr lang="en-US" dirty="0" err="1" smtClean="0"/>
              <a:t>Curation</a:t>
            </a:r>
            <a:endParaRPr lang="en-US" dirty="0"/>
          </a:p>
        </p:txBody>
      </p:sp>
      <p:sp>
        <p:nvSpPr>
          <p:cNvPr id="3" name="Content Placeholder 2"/>
          <p:cNvSpPr>
            <a:spLocks noGrp="1"/>
          </p:cNvSpPr>
          <p:nvPr>
            <p:ph sz="quarter" idx="1"/>
          </p:nvPr>
        </p:nvSpPr>
        <p:spPr/>
        <p:txBody>
          <a:bodyPr>
            <a:noAutofit/>
          </a:bodyPr>
          <a:lstStyle/>
          <a:p>
            <a:r>
              <a:rPr lang="en-US" sz="3200" dirty="0" err="1" smtClean="0"/>
              <a:t>MyCurator</a:t>
            </a:r>
            <a:r>
              <a:rPr lang="en-US" sz="3200" dirty="0" smtClean="0"/>
              <a:t> is a cloud based content </a:t>
            </a:r>
            <a:r>
              <a:rPr lang="en-US" sz="3200" dirty="0" err="1" smtClean="0"/>
              <a:t>curation</a:t>
            </a:r>
            <a:r>
              <a:rPr lang="en-US" sz="3200" dirty="0" smtClean="0"/>
              <a:t> service. It allows you to add artificial intelligence powered content aggregator, which shows content relevant to your selected topics and improves results by learning from what you add or vote on. </a:t>
            </a:r>
          </a:p>
          <a:p>
            <a:r>
              <a:rPr lang="en-US" sz="3200" dirty="0" smtClean="0"/>
              <a:t>You can create a </a:t>
            </a:r>
            <a:r>
              <a:rPr lang="en-US" sz="3200" dirty="0" err="1" smtClean="0"/>
              <a:t>curated</a:t>
            </a:r>
            <a:r>
              <a:rPr lang="en-US" sz="3200" dirty="0" smtClean="0"/>
              <a:t> content section on your website by fetching the best bits of content relevant to your audience. You can add any article you like to your website with an excerpt and a link back to original source.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Watsonfinds</a:t>
            </a:r>
            <a:endParaRPr lang="en-US" dirty="0"/>
          </a:p>
        </p:txBody>
      </p:sp>
      <p:sp>
        <p:nvSpPr>
          <p:cNvPr id="3" name="Content Placeholder 2"/>
          <p:cNvSpPr>
            <a:spLocks noGrp="1"/>
          </p:cNvSpPr>
          <p:nvPr>
            <p:ph sz="quarter" idx="1"/>
          </p:nvPr>
        </p:nvSpPr>
        <p:spPr/>
        <p:txBody>
          <a:bodyPr>
            <a:normAutofit/>
          </a:bodyPr>
          <a:lstStyle/>
          <a:p>
            <a:r>
              <a:rPr lang="en-US" sz="3200" dirty="0" err="1" smtClean="0"/>
              <a:t>WatsonFinds</a:t>
            </a:r>
            <a:r>
              <a:rPr lang="en-US" sz="3200" dirty="0" smtClean="0"/>
              <a:t> uses IBM Watson’s cognitive artificial intelligence to analyze emotional impact of your content. </a:t>
            </a:r>
            <a:endParaRPr lang="en-US" sz="3200" dirty="0" smtClean="0"/>
          </a:p>
          <a:p>
            <a:r>
              <a:rPr lang="en-US" sz="3200" dirty="0" smtClean="0"/>
              <a:t>This </a:t>
            </a:r>
            <a:r>
              <a:rPr lang="en-US" sz="3200" dirty="0" smtClean="0"/>
              <a:t>helps you learn how to improve user engagement by adjusting the emotional value of your content.</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
            </a:r>
            <a:br>
              <a:rPr lang="en-US" sz="4800" dirty="0" smtClean="0"/>
            </a:br>
            <a:r>
              <a:rPr lang="en-US" sz="4800" dirty="0" smtClean="0"/>
              <a:t>Where do I use it?</a:t>
            </a:r>
            <a:endParaRPr lang="en-US" sz="4800" dirty="0"/>
          </a:p>
        </p:txBody>
      </p:sp>
      <p:sp>
        <p:nvSpPr>
          <p:cNvPr id="3" name="Content Placeholder 2"/>
          <p:cNvSpPr>
            <a:spLocks noGrp="1"/>
          </p:cNvSpPr>
          <p:nvPr>
            <p:ph sz="quarter" idx="1"/>
          </p:nvPr>
        </p:nvSpPr>
        <p:spPr/>
        <p:txBody>
          <a:bodyPr>
            <a:noAutofit/>
          </a:bodyPr>
          <a:lstStyle/>
          <a:p>
            <a:r>
              <a:rPr lang="en-US" sz="3200" dirty="0" smtClean="0"/>
              <a:t>Via </a:t>
            </a:r>
            <a:r>
              <a:rPr lang="en-US" sz="3200" dirty="0" smtClean="0"/>
              <a:t>Super Smart </a:t>
            </a:r>
            <a:r>
              <a:rPr lang="en-US" sz="3200" dirty="0" smtClean="0"/>
              <a:t>WP</a:t>
            </a:r>
          </a:p>
          <a:p>
            <a:r>
              <a:rPr lang="en-US" sz="3200" dirty="0" smtClean="0"/>
              <a:t>Social Sharing and Related Posts for WordPress</a:t>
            </a:r>
          </a:p>
          <a:p>
            <a:r>
              <a:rPr lang="en-US" sz="3200" dirty="0" smtClean="0"/>
              <a:t>Uses smart algorithms to find correctly sized and by context images in the post, making the correct image sharable for the correct social network by its own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
            </a:r>
            <a:br>
              <a:rPr lang="en-US" sz="4800" dirty="0" smtClean="0"/>
            </a:br>
            <a:r>
              <a:rPr lang="en-US" sz="4800" dirty="0" smtClean="0"/>
              <a:t>Where do I use it?</a:t>
            </a:r>
            <a:endParaRPr lang="en-US" sz="4800" dirty="0"/>
          </a:p>
        </p:txBody>
      </p:sp>
      <p:sp>
        <p:nvSpPr>
          <p:cNvPr id="3" name="Content Placeholder 2"/>
          <p:cNvSpPr>
            <a:spLocks noGrp="1"/>
          </p:cNvSpPr>
          <p:nvPr>
            <p:ph sz="quarter" idx="1"/>
          </p:nvPr>
        </p:nvSpPr>
        <p:spPr/>
        <p:txBody>
          <a:bodyPr>
            <a:noAutofit/>
          </a:bodyPr>
          <a:lstStyle/>
          <a:p>
            <a:r>
              <a:rPr lang="en-US" sz="3200" dirty="0" smtClean="0"/>
              <a:t>Uses AI and ML for adding new image made for sharing on the specific social network</a:t>
            </a:r>
          </a:p>
          <a:p>
            <a:r>
              <a:rPr lang="en-US" sz="3200" dirty="0" smtClean="0"/>
              <a:t>Uses AI and ML for suggesting related posts</a:t>
            </a:r>
          </a:p>
          <a:p>
            <a:r>
              <a:rPr lang="en-US" sz="3200" dirty="0" smtClean="0"/>
              <a:t>Increases Sharing content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sz="quarter" idx="1"/>
          </p:nvPr>
        </p:nvSpPr>
        <p:spPr/>
        <p:txBody>
          <a:bodyPr>
            <a:noAutofit/>
          </a:bodyPr>
          <a:lstStyle/>
          <a:p>
            <a:r>
              <a:rPr lang="en-US" sz="3200" dirty="0" smtClean="0"/>
              <a:t>Using AI to take care of some of the tasks your site requires can free up your time to attend to more pressing concerns, and improve your </a:t>
            </a:r>
            <a:r>
              <a:rPr lang="en-US" sz="3200" dirty="0" smtClean="0"/>
              <a:t>users </a:t>
            </a:r>
            <a:r>
              <a:rPr lang="en-US" sz="3200" dirty="0" smtClean="0"/>
              <a:t>experience as well.</a:t>
            </a:r>
          </a:p>
          <a:p>
            <a:r>
              <a:rPr lang="en-US" sz="3200" dirty="0" smtClean="0"/>
              <a:t>The </a:t>
            </a:r>
            <a:r>
              <a:rPr lang="en-US" sz="3200" dirty="0" smtClean="0"/>
              <a:t>technologies of image recognition, translation, voice recognition, and search patterns have played a crucial role in the advent of the artificial intelligence and Machine Learning in the world of WordPress. </a:t>
            </a:r>
            <a:endParaRPr lang="en-US" sz="3200" dirty="0" smtClean="0"/>
          </a:p>
          <a:p>
            <a:r>
              <a:rPr lang="en-US" sz="3200" b="1" dirty="0" smtClean="0"/>
              <a:t>Right </a:t>
            </a:r>
            <a:r>
              <a:rPr lang="en-US" sz="3200" b="1" dirty="0" smtClean="0"/>
              <a:t>now </a:t>
            </a:r>
            <a:r>
              <a:rPr lang="en-US" sz="3200" dirty="0" smtClean="0"/>
              <a:t>is the moment to start benefiting from them.</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u="sng" dirty="0" smtClean="0">
                <a:hlinkClick r:id="rId2"/>
              </a:rPr>
              <a:t>https://www.wpexplorer.com/ecommerce-ai-wordpress/</a:t>
            </a:r>
            <a:endParaRPr lang="en-US" dirty="0" smtClean="0"/>
          </a:p>
          <a:p>
            <a:r>
              <a:rPr lang="en-US" u="sng" dirty="0" smtClean="0">
                <a:hlinkClick r:id="rId3"/>
              </a:rPr>
              <a:t>https://www.elegantthemes.com/blog/wordpress/artificial-intelligence-for-wordpress</a:t>
            </a:r>
            <a:endParaRPr lang="en-US" dirty="0" smtClean="0"/>
          </a:p>
          <a:p>
            <a:r>
              <a:rPr lang="en-US" u="sng" dirty="0" smtClean="0">
                <a:hlinkClick r:id="rId4"/>
              </a:rPr>
              <a:t>https://www.wpbeginner.com/showcase/wordpress-plugins-using-artificial-intelligence-and-machine-learning/</a:t>
            </a:r>
            <a:endParaRPr lang="en-US" dirty="0" smtClean="0"/>
          </a:p>
          <a:p>
            <a:r>
              <a:rPr lang="en-US" u="sng" dirty="0" smtClean="0">
                <a:hlinkClick r:id="rId5"/>
              </a:rPr>
              <a:t>https://moozthemes.com/wordpress-plugins-using-artificial-intelligence-amp-machine-learning</a:t>
            </a:r>
            <a:r>
              <a:rPr lang="en-US" u="sng" dirty="0" smtClean="0">
                <a:hlinkClick r:id="rId5"/>
              </a:rPr>
              <a:t>/</a:t>
            </a:r>
            <a:endParaRPr lang="en-US" dirty="0" smtClean="0"/>
          </a:p>
          <a:p>
            <a:r>
              <a:rPr lang="en-US" u="sng" dirty="0" smtClean="0">
                <a:hlinkClick r:id="rId6"/>
              </a:rPr>
              <a:t>https://blog.shortpixel.com/6-wordpress-plugins-ai-machine-learning/</a:t>
            </a:r>
            <a:endParaRPr lang="en-US" dirty="0" smtClean="0"/>
          </a:p>
          <a:p>
            <a:r>
              <a:rPr lang="en-US" dirty="0" smtClean="0">
                <a:hlinkClick r:id="rId7"/>
              </a:rPr>
              <a:t>https://www.sas.com/en_us/insights/analytics/what-is-artificial-intelligence.html</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your time</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Visit SuperSmartWP.com if you want to lear</a:t>
            </a:r>
            <a:r>
              <a:rPr lang="en-US" dirty="0" smtClean="0"/>
              <a:t>n</a:t>
            </a:r>
            <a:r>
              <a:rPr lang="en-US" dirty="0" smtClean="0"/>
              <a:t> </a:t>
            </a:r>
            <a:r>
              <a:rPr lang="en-US" dirty="0" smtClean="0"/>
              <a:t>more information about the product</a:t>
            </a:r>
          </a:p>
          <a:p>
            <a:endParaRPr lang="en-US" dirty="0" smtClean="0">
              <a:hlinkClick r:id="rId2"/>
            </a:endParaRPr>
          </a:p>
          <a:p>
            <a:r>
              <a:rPr lang="en-US" dirty="0" smtClean="0">
                <a:hlinkClick r:id="rId2"/>
              </a:rPr>
              <a:t>contact@supersmartwp.com</a:t>
            </a:r>
            <a:endParaRPr lang="en-US" dirty="0" smtClean="0"/>
          </a:p>
          <a:p>
            <a:r>
              <a:rPr lang="en-US" dirty="0" smtClean="0">
                <a:hlinkClick r:id="rId3"/>
              </a:rPr>
              <a:t>stefan@supersmartwp.com</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machines </a:t>
            </a:r>
            <a:r>
              <a:rPr lang="en-US" dirty="0" smtClean="0"/>
              <a:t>taking over the </a:t>
            </a:r>
            <a:r>
              <a:rPr lang="en-US" dirty="0" smtClean="0"/>
              <a:t>world (should you be afraid)?</a:t>
            </a:r>
            <a:endParaRPr lang="en-US" dirty="0"/>
          </a:p>
        </p:txBody>
      </p:sp>
      <p:sp>
        <p:nvSpPr>
          <p:cNvPr id="3" name="Content Placeholder 2"/>
          <p:cNvSpPr>
            <a:spLocks noGrp="1"/>
          </p:cNvSpPr>
          <p:nvPr>
            <p:ph sz="quarter" idx="1"/>
          </p:nvPr>
        </p:nvSpPr>
        <p:spPr/>
        <p:txBody>
          <a:bodyPr>
            <a:normAutofit/>
          </a:bodyPr>
          <a:lstStyle/>
          <a:p>
            <a:r>
              <a:rPr lang="en-US" sz="4400" dirty="0" smtClean="0"/>
              <a:t>NO </a:t>
            </a:r>
            <a:r>
              <a:rPr lang="en-US" sz="2800" dirty="0" smtClean="0"/>
              <a:t>(probably)</a:t>
            </a:r>
          </a:p>
          <a:p>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a:t>
            </a:r>
            <a:endParaRPr lang="en-US" dirty="0"/>
          </a:p>
        </p:txBody>
      </p:sp>
      <p:sp>
        <p:nvSpPr>
          <p:cNvPr id="3" name="Content Placeholder 2"/>
          <p:cNvSpPr>
            <a:spLocks noGrp="1"/>
          </p:cNvSpPr>
          <p:nvPr>
            <p:ph sz="quarter" idx="1"/>
          </p:nvPr>
        </p:nvSpPr>
        <p:spPr/>
        <p:txBody>
          <a:bodyPr>
            <a:noAutofit/>
          </a:bodyPr>
          <a:lstStyle/>
          <a:p>
            <a:r>
              <a:rPr lang="en-US" sz="3200" dirty="0" smtClean="0"/>
              <a:t>Artificial intelligence (AI) emphasizes the creation of intelligent </a:t>
            </a:r>
            <a:r>
              <a:rPr lang="en-US" sz="3200" dirty="0" smtClean="0"/>
              <a:t>machines (</a:t>
            </a:r>
            <a:r>
              <a:rPr lang="en-US" sz="3200" dirty="0" smtClean="0"/>
              <a:t>computer programs </a:t>
            </a:r>
            <a:r>
              <a:rPr lang="en-US" sz="3200" dirty="0" smtClean="0"/>
              <a:t>) and gives them the ability </a:t>
            </a:r>
            <a:r>
              <a:rPr lang="en-US" sz="3200" dirty="0" smtClean="0"/>
              <a:t>to make choices without human </a:t>
            </a:r>
            <a:r>
              <a:rPr lang="en-US" sz="3200" dirty="0" smtClean="0"/>
              <a:t>intelligence, similar to how humans </a:t>
            </a:r>
            <a:r>
              <a:rPr lang="en-US" sz="3200" dirty="0" smtClean="0"/>
              <a:t>work and </a:t>
            </a:r>
            <a:r>
              <a:rPr lang="en-US" sz="3200" dirty="0" smtClean="0"/>
              <a:t>react</a:t>
            </a:r>
          </a:p>
          <a:p>
            <a:r>
              <a:rPr lang="en-US" sz="3200" dirty="0" smtClean="0"/>
              <a:t>Machine </a:t>
            </a:r>
            <a:r>
              <a:rPr lang="en-US" sz="3200" dirty="0" smtClean="0"/>
              <a:t>Learning is an application of artificial intelligence that </a:t>
            </a:r>
            <a:r>
              <a:rPr lang="en-US" sz="3200" dirty="0" smtClean="0"/>
              <a:t>helps </a:t>
            </a:r>
            <a:r>
              <a:rPr lang="en-US" sz="3200" dirty="0" smtClean="0"/>
              <a:t>the software learn from experiences, data, and user activity to improve artificial intelligence and make better </a:t>
            </a:r>
            <a:r>
              <a:rPr lang="en-US" sz="3200" dirty="0" smtClean="0"/>
              <a:t>choices ( making it smarter).</a:t>
            </a:r>
            <a:endParaRPr lang="en-US"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Those can </a:t>
            </a:r>
            <a:r>
              <a:rPr lang="en-US" dirty="0" smtClean="0"/>
              <a:t>help </a:t>
            </a:r>
            <a:r>
              <a:rPr lang="en-US" dirty="0" smtClean="0"/>
              <a:t>you</a:t>
            </a:r>
            <a:endParaRPr lang="en-US" dirty="0"/>
          </a:p>
        </p:txBody>
      </p:sp>
      <p:sp>
        <p:nvSpPr>
          <p:cNvPr id="3" name="Content Placeholder 2"/>
          <p:cNvSpPr>
            <a:spLocks noGrp="1"/>
          </p:cNvSpPr>
          <p:nvPr>
            <p:ph sz="quarter" idx="1"/>
          </p:nvPr>
        </p:nvSpPr>
        <p:spPr/>
        <p:txBody>
          <a:bodyPr>
            <a:normAutofit/>
          </a:bodyPr>
          <a:lstStyle/>
          <a:p>
            <a:r>
              <a:rPr lang="en-US" sz="3200" dirty="0" smtClean="0"/>
              <a:t>Better understand </a:t>
            </a:r>
            <a:r>
              <a:rPr lang="en-US" sz="3200" dirty="0" smtClean="0"/>
              <a:t>your audience and your prospective </a:t>
            </a:r>
            <a:r>
              <a:rPr lang="en-US" sz="3200" dirty="0" smtClean="0"/>
              <a:t>customers</a:t>
            </a:r>
          </a:p>
          <a:p>
            <a:endParaRPr lang="en-US" sz="3200" dirty="0" smtClean="0"/>
          </a:p>
          <a:p>
            <a:r>
              <a:rPr lang="en-US" sz="3200" dirty="0" smtClean="0"/>
              <a:t>P</a:t>
            </a:r>
            <a:r>
              <a:rPr lang="en-US" sz="3200" dirty="0" smtClean="0"/>
              <a:t>rovide </a:t>
            </a:r>
            <a:r>
              <a:rPr lang="en-US" sz="3200" dirty="0" smtClean="0"/>
              <a:t>a better user experience on </a:t>
            </a:r>
            <a:r>
              <a:rPr lang="en-US" sz="3200" dirty="0" smtClean="0"/>
              <a:t>site</a:t>
            </a:r>
          </a:p>
          <a:p>
            <a:endParaRPr lang="en-US" sz="3200" dirty="0" smtClean="0"/>
          </a:p>
          <a:p>
            <a:r>
              <a:rPr lang="en-US" sz="3200" dirty="0" smtClean="0"/>
              <a:t>Implement </a:t>
            </a:r>
            <a:r>
              <a:rPr lang="en-US" sz="3200" dirty="0" smtClean="0"/>
              <a:t>data mining and predictive </a:t>
            </a:r>
            <a:r>
              <a:rPr lang="en-US" sz="3200" dirty="0" smtClean="0"/>
              <a:t>modeling</a:t>
            </a:r>
          </a:p>
          <a:p>
            <a:r>
              <a:rPr lang="en-US" sz="3200" dirty="0" smtClean="0"/>
              <a:t>Etc…</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the difference between </a:t>
            </a:r>
            <a:r>
              <a:rPr lang="en-US" dirty="0" smtClean="0"/>
              <a:t>AI and ML?</a:t>
            </a:r>
            <a:endParaRPr lang="en-US" dirty="0"/>
          </a:p>
        </p:txBody>
      </p:sp>
      <p:sp>
        <p:nvSpPr>
          <p:cNvPr id="3" name="Content Placeholder 2"/>
          <p:cNvSpPr>
            <a:spLocks noGrp="1"/>
          </p:cNvSpPr>
          <p:nvPr>
            <p:ph sz="quarter" idx="1"/>
          </p:nvPr>
        </p:nvSpPr>
        <p:spPr/>
        <p:txBody>
          <a:bodyPr>
            <a:normAutofit/>
          </a:bodyPr>
          <a:lstStyle/>
          <a:p>
            <a:r>
              <a:rPr lang="en-US" sz="3200" dirty="0" smtClean="0"/>
              <a:t>Artificial intelligence can make decisions based on programmed intelligence. </a:t>
            </a:r>
          </a:p>
          <a:p>
            <a:r>
              <a:rPr lang="en-US" sz="3200" dirty="0" smtClean="0"/>
              <a:t>Machine learning further enhances artificial intelligence by self-learning through user activity and collecting information. </a:t>
            </a:r>
            <a:endParaRPr lang="en-US" sz="3200" dirty="0" smtClean="0"/>
          </a:p>
          <a:p>
            <a:r>
              <a:rPr lang="en-US" sz="3200" dirty="0" smtClean="0"/>
              <a:t>This </a:t>
            </a:r>
            <a:r>
              <a:rPr lang="en-US" sz="3200" dirty="0" smtClean="0"/>
              <a:t>makes artificial intelligence smarter and allows it to make more accurate decisions.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this technology is popular(hyped)?</a:t>
            </a:r>
            <a:endParaRPr lang="en-US" dirty="0"/>
          </a:p>
        </p:txBody>
      </p:sp>
      <p:sp>
        <p:nvSpPr>
          <p:cNvPr id="3" name="Content Placeholder 2"/>
          <p:cNvSpPr>
            <a:spLocks noGrp="1"/>
          </p:cNvSpPr>
          <p:nvPr>
            <p:ph sz="quarter" idx="1"/>
          </p:nvPr>
        </p:nvSpPr>
        <p:spPr/>
        <p:txBody>
          <a:bodyPr>
            <a:normAutofit fontScale="92500"/>
          </a:bodyPr>
          <a:lstStyle/>
          <a:p>
            <a:r>
              <a:rPr lang="en-US" dirty="0" smtClean="0"/>
              <a:t>Because everyone’s talking about this “THING”</a:t>
            </a:r>
          </a:p>
          <a:p>
            <a:r>
              <a:rPr lang="en-US" dirty="0" smtClean="0"/>
              <a:t>Almost </a:t>
            </a:r>
            <a:r>
              <a:rPr lang="en-US" dirty="0" smtClean="0"/>
              <a:t>all high tech </a:t>
            </a:r>
            <a:r>
              <a:rPr lang="en-US" dirty="0" smtClean="0"/>
              <a:t>magazines</a:t>
            </a:r>
            <a:endParaRPr lang="en-US" dirty="0" smtClean="0"/>
          </a:p>
          <a:p>
            <a:r>
              <a:rPr lang="en-US" dirty="0" smtClean="0"/>
              <a:t>Developers are talking about </a:t>
            </a:r>
            <a:r>
              <a:rPr lang="en-US" dirty="0" smtClean="0"/>
              <a:t>it</a:t>
            </a:r>
            <a:endParaRPr lang="en-US" dirty="0" smtClean="0"/>
          </a:p>
          <a:p>
            <a:r>
              <a:rPr lang="en-US" dirty="0" smtClean="0"/>
              <a:t>Engineers are talking about </a:t>
            </a:r>
            <a:r>
              <a:rPr lang="en-US" dirty="0" smtClean="0"/>
              <a:t>it</a:t>
            </a:r>
            <a:endParaRPr lang="en-US" dirty="0" smtClean="0"/>
          </a:p>
          <a:p>
            <a:r>
              <a:rPr lang="en-US" dirty="0" smtClean="0"/>
              <a:t>Data Scientists are talking about </a:t>
            </a:r>
            <a:r>
              <a:rPr lang="en-US" dirty="0" smtClean="0"/>
              <a:t>it</a:t>
            </a:r>
            <a:endParaRPr lang="en-US" dirty="0" smtClean="0"/>
          </a:p>
          <a:p>
            <a:r>
              <a:rPr lang="en-US" dirty="0" smtClean="0"/>
              <a:t>Journalists are spreading the words about </a:t>
            </a:r>
            <a:r>
              <a:rPr lang="en-US" dirty="0" smtClean="0"/>
              <a:t>it</a:t>
            </a:r>
            <a:endParaRPr lang="en-US" dirty="0" smtClean="0"/>
          </a:p>
          <a:p>
            <a:r>
              <a:rPr lang="en-US" dirty="0" smtClean="0"/>
              <a:t>Entrepreneurs are brainstorming to come up with new ways of applying </a:t>
            </a:r>
            <a:r>
              <a:rPr lang="en-US" dirty="0" smtClean="0"/>
              <a:t>it to </a:t>
            </a:r>
            <a:r>
              <a:rPr lang="en-US" dirty="0" smtClean="0"/>
              <a:t>improve their </a:t>
            </a:r>
            <a:r>
              <a:rPr lang="en-US" dirty="0" smtClean="0"/>
              <a:t>business</a:t>
            </a:r>
            <a:endParaRPr lang="en-US" dirty="0" smtClean="0"/>
          </a:p>
          <a:p>
            <a:r>
              <a:rPr lang="en-US" dirty="0" smtClean="0"/>
              <a:t>Businessman </a:t>
            </a:r>
            <a:r>
              <a:rPr lang="en-US" dirty="0" smtClean="0"/>
              <a:t>are looking for new business models on top of </a:t>
            </a:r>
            <a:r>
              <a:rPr lang="en-US" dirty="0" smtClean="0"/>
              <a:t>it</a:t>
            </a:r>
            <a:endParaRPr lang="en-US" dirty="0" smtClean="0"/>
          </a:p>
          <a:p>
            <a:r>
              <a:rPr lang="en-US" dirty="0" smtClean="0"/>
              <a:t>I’m talking about </a:t>
            </a:r>
            <a:r>
              <a:rPr lang="en-US" dirty="0" smtClean="0"/>
              <a:t>it at the moment</a:t>
            </a:r>
            <a:endParaRPr lang="en-US" dirty="0" smtClean="0"/>
          </a:p>
          <a:p>
            <a:r>
              <a:rPr lang="en-US" dirty="0" smtClean="0"/>
              <a:t>Probably you too are talking about </a:t>
            </a:r>
            <a:r>
              <a:rPr lang="en-US" dirty="0" smtClean="0"/>
              <a:t>it</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really, why?</a:t>
            </a:r>
            <a:endParaRPr lang="en-US" dirty="0"/>
          </a:p>
        </p:txBody>
      </p:sp>
      <p:sp>
        <p:nvSpPr>
          <p:cNvPr id="3" name="Content Placeholder 2"/>
          <p:cNvSpPr>
            <a:spLocks noGrp="1"/>
          </p:cNvSpPr>
          <p:nvPr>
            <p:ph sz="quarter" idx="1"/>
          </p:nvPr>
        </p:nvSpPr>
        <p:spPr/>
        <p:txBody>
          <a:bodyPr/>
          <a:lstStyle/>
          <a:p>
            <a:r>
              <a:rPr lang="en-US" dirty="0" smtClean="0"/>
              <a:t>The </a:t>
            </a:r>
            <a:r>
              <a:rPr lang="en-US" dirty="0" smtClean="0"/>
              <a:t>human brain can analyze large amounts of data, but this ability is limited by the volume of data it can absorb at any moment. </a:t>
            </a:r>
            <a:endParaRPr lang="en-US" dirty="0" smtClean="0"/>
          </a:p>
          <a:p>
            <a:r>
              <a:rPr lang="en-US" dirty="0" smtClean="0"/>
              <a:t>Artificial </a:t>
            </a:r>
            <a:r>
              <a:rPr lang="en-US" dirty="0" smtClean="0"/>
              <a:t>intelligence is free from this limitation. More accurate predictions and insights delivered by AI improve business efficiency, lower production cost and increase productivity. </a:t>
            </a:r>
            <a:endParaRPr lang="en-US" dirty="0" smtClean="0"/>
          </a:p>
          <a:p>
            <a:r>
              <a:rPr lang="en-US" dirty="0" smtClean="0"/>
              <a:t>Many </a:t>
            </a:r>
            <a:r>
              <a:rPr lang="en-US" dirty="0" smtClean="0"/>
              <a:t>industries apply AI and ML to improve performance and propel the product development.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Artificial Intelligence </a:t>
            </a:r>
            <a:r>
              <a:rPr lang="en-US" b="1" dirty="0" smtClean="0"/>
              <a:t>History</a:t>
            </a:r>
            <a:endParaRPr lang="en-US" dirty="0"/>
          </a:p>
        </p:txBody>
      </p:sp>
      <p:sp>
        <p:nvSpPr>
          <p:cNvPr id="3" name="Content Placeholder 2"/>
          <p:cNvSpPr>
            <a:spLocks noGrp="1"/>
          </p:cNvSpPr>
          <p:nvPr>
            <p:ph sz="quarter" idx="1"/>
          </p:nvPr>
        </p:nvSpPr>
        <p:spPr/>
        <p:txBody>
          <a:bodyPr/>
          <a:lstStyle/>
          <a:p>
            <a:r>
              <a:rPr lang="en-US" dirty="0" smtClean="0"/>
              <a:t>Term was </a:t>
            </a:r>
            <a:r>
              <a:rPr lang="en-US" dirty="0" smtClean="0"/>
              <a:t>coined in </a:t>
            </a:r>
            <a:r>
              <a:rPr lang="en-US" dirty="0" smtClean="0"/>
              <a:t>1956</a:t>
            </a:r>
          </a:p>
          <a:p>
            <a:endParaRPr lang="en-US" dirty="0"/>
          </a:p>
        </p:txBody>
      </p:sp>
      <p:pic>
        <p:nvPicPr>
          <p:cNvPr id="1026" name="Picture 2" descr="C:\Users\Administrator\Desktop\Screenshot_2019-09-30 Artificial Intelligence – What it is and why it matters.png"/>
          <p:cNvPicPr>
            <a:picLocks noChangeAspect="1" noChangeArrowheads="1"/>
          </p:cNvPicPr>
          <p:nvPr/>
        </p:nvPicPr>
        <p:blipFill>
          <a:blip r:embed="rId2" cstate="print"/>
          <a:srcRect/>
          <a:stretch>
            <a:fillRect/>
          </a:stretch>
        </p:blipFill>
        <p:spPr bwMode="auto">
          <a:xfrm>
            <a:off x="467544" y="1988840"/>
            <a:ext cx="8483011" cy="237135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453</TotalTime>
  <Words>1269</Words>
  <Application>Microsoft Office PowerPoint</Application>
  <PresentationFormat>On-screen Show (4:3)</PresentationFormat>
  <Paragraphs>103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Origin</vt:lpstr>
      <vt:lpstr>Artificial Intelligence and Machine Learning in WordPress</vt:lpstr>
      <vt:lpstr>TLDR;</vt:lpstr>
      <vt:lpstr>Are machines taking over the world (should you be afraid)?</vt:lpstr>
      <vt:lpstr>About</vt:lpstr>
      <vt:lpstr>Those can help you</vt:lpstr>
      <vt:lpstr>What’s the difference between AI and ML?</vt:lpstr>
      <vt:lpstr>Why this technology is popular(hyped)?</vt:lpstr>
      <vt:lpstr>But really, why?</vt:lpstr>
      <vt:lpstr>Artificial Intelligence History</vt:lpstr>
      <vt:lpstr>Neural Networks</vt:lpstr>
      <vt:lpstr>Machine Learning</vt:lpstr>
      <vt:lpstr>Machine Learning Examples</vt:lpstr>
      <vt:lpstr>Big data</vt:lpstr>
      <vt:lpstr>Deep Learning</vt:lpstr>
      <vt:lpstr>How any of this helps you(in Wordpress)?</vt:lpstr>
      <vt:lpstr> How to implement this on my site?</vt:lpstr>
      <vt:lpstr>Akismet</vt:lpstr>
      <vt:lpstr>WordLift</vt:lpstr>
      <vt:lpstr>After The Deadline</vt:lpstr>
      <vt:lpstr>MyCurator Content Curation</vt:lpstr>
      <vt:lpstr>Watsonfinds</vt:lpstr>
      <vt:lpstr> Where do I use it?</vt:lpstr>
      <vt:lpstr> Where do I use it?</vt:lpstr>
      <vt:lpstr>Final Thoughts</vt:lpstr>
      <vt:lpstr>References</vt:lpstr>
      <vt:lpstr>Thanks for your time</vt:lpstr>
      <vt:lpstr>Questions?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69</cp:revision>
  <dcterms:created xsi:type="dcterms:W3CDTF">2019-09-26T00:09:07Z</dcterms:created>
  <dcterms:modified xsi:type="dcterms:W3CDTF">2019-09-30T23:50:57Z</dcterms:modified>
</cp:coreProperties>
</file>