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267" r:id="rId61"/>
    <p:sldId id="316" r:id="rId62"/>
  </p:sldIdLst>
  <p:sldSz cx="9144000" cy="5143500" type="screen16x9"/>
  <p:notesSz cx="6858000" cy="9144000"/>
  <p:embeddedFontLst>
    <p:embeddedFont>
      <p:font typeface="Oswald" panose="020B0604020202020204" charset="0"/>
      <p:regular r:id="rId64"/>
      <p:bold r:id="rId65"/>
    </p:embeddedFont>
    <p:embeddedFont>
      <p:font typeface="Oswald Regular" panose="020B060402020202020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19d6a5e6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19d6a5e6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19d6a5e6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19d6a5e6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1f2024c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1f2024c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1a0bcf6c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1a0bcf6c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1a0bcf6c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1a0bcf6c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a1034c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1a1034c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1a1034cd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1a1034cd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1a1034cd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1a1034cd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61a1034cd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61a1034cd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1f2024c87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1f2024c87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19d6a5e6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19d6a5e6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1a1034cd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1a1034cd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1a1034cd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1a1034cd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1a1034cd7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61a1034cd7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1a1034cd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61a1034cd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1f2024c87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61f2024c87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61a1034cd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61a1034cd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61f2024c87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61f2024c87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1f02df3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61f02df3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1f02df30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1f02df30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1f02df30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1f02df30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19d6a5e6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19d6a5e6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1f02df30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1f02df30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1f02df30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1f02df30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1f02df30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1f02df30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61f02df30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61f02df30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61f02df30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61f02df30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1f02df30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1f02df30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61f02df30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61f02df30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61f2024c87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61f2024c87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61f2024c87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61f2024c87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61f2024c8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61f2024c8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1a0bcf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1a0bcf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61f2024c87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61f2024c87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61f2024c87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61f2024c87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61f2024c87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61f2024c87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61f2024c87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61f2024c87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61f2024c87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61f2024c87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61f2024c87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61f2024c87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61f2024c87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61f2024c87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61f2024c87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61f2024c87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61f2024c87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61f2024c87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61f2024c87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61f2024c87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19d6a5e6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19d6a5e6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61f2024c87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61f2024c87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61f2024c87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61f2024c87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61f2024c87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61f2024c87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61f2024c87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61f2024c87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61f2024c87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61f2024c87_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61f2024c87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61f2024c87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1f2024c8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61f2024c8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61f2024c87_1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61f2024c87_1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61f2024c87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61f2024c87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1adc9c480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1adc9c480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19d6a5e6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19d6a5e6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1f2024c87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1f2024c87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61f2024c87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61f2024c87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19d6a5e6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19d6a5e6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1a1034cd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1a1034cd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19d6a5e6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19d6a5e6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1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3B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27350"/>
            <a:ext cx="8520600" cy="7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The Hidden Power of Technical SEO</a:t>
            </a:r>
            <a:endParaRPr sz="350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4975" y="1517650"/>
            <a:ext cx="3794050" cy="284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022550" y="4363200"/>
            <a:ext cx="1098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ME. EMI.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l="-5799" r="5799"/>
          <a:stretch/>
        </p:blipFill>
        <p:spPr>
          <a:xfrm>
            <a:off x="1665225" y="4009600"/>
            <a:ext cx="2547076" cy="11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425" y="2188500"/>
            <a:ext cx="4797575" cy="28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55350"/>
            <a:ext cx="4494648" cy="20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00" y="155352"/>
            <a:ext cx="5404074" cy="26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05100"/>
            <a:ext cx="4494649" cy="13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/>
          <p:nvPr/>
        </p:nvSpPr>
        <p:spPr>
          <a:xfrm rot="1378124">
            <a:off x="8015870" y="526425"/>
            <a:ext cx="432054" cy="3501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2"/>
          <p:cNvSpPr/>
          <p:nvPr/>
        </p:nvSpPr>
        <p:spPr>
          <a:xfrm rot="1378124">
            <a:off x="3352170" y="1017525"/>
            <a:ext cx="432054" cy="3501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 rot="1378124">
            <a:off x="7615145" y="3657350"/>
            <a:ext cx="432054" cy="35019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/>
          <p:nvPr/>
        </p:nvSpPr>
        <p:spPr>
          <a:xfrm rot="-2448248">
            <a:off x="2116223" y="4225139"/>
            <a:ext cx="431998" cy="3505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/>
          <p:nvPr/>
        </p:nvSpPr>
        <p:spPr>
          <a:xfrm rot="-3165834">
            <a:off x="243864" y="4299513"/>
            <a:ext cx="431829" cy="3502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9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1108200" y="76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                                            Macedonian Idol Finalist.</a:t>
            </a:r>
            <a:endParaRPr sz="22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748300" y="555350"/>
            <a:ext cx="888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      Computer Science Student.</a:t>
            </a:r>
            <a:endParaRPr sz="22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1245225" y="227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  Applied e-Technologies Student.</a:t>
            </a:r>
            <a:endParaRPr sz="22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621825" y="1700750"/>
            <a:ext cx="41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latin typeface="Oswald Regular"/>
                <a:ea typeface="Oswald Regular"/>
                <a:cs typeface="Oswald Regular"/>
                <a:sym typeface="Oswald Regular"/>
              </a:rPr>
              <a:t>             Freelance Content Writer.</a:t>
            </a:r>
            <a:endParaRPr sz="2200"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1108200" y="1128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    PR of EESTEC.</a:t>
            </a:r>
            <a:endParaRPr sz="22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3" name="Google Shape;173;p23"/>
          <p:cNvCxnSpPr/>
          <p:nvPr/>
        </p:nvCxnSpPr>
        <p:spPr>
          <a:xfrm>
            <a:off x="4363500" y="228475"/>
            <a:ext cx="21000" cy="4416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1338550" y="2898850"/>
            <a:ext cx="41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Technical SEO Engineer.</a:t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1181975" y="3418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     LinkedIn Valued Member.</a:t>
            </a:r>
            <a:endParaRPr sz="220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108200" y="4096950"/>
            <a:ext cx="41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MSc of Intelligent Systems.</a:t>
            </a:r>
            <a:endParaRPr sz="2200">
              <a:solidFill>
                <a:srgbClr val="000000"/>
              </a:solidFill>
            </a:endParaRPr>
          </a:p>
        </p:txBody>
      </p:sp>
      <p:cxnSp>
        <p:nvCxnSpPr>
          <p:cNvPr id="177" name="Google Shape;177;p23"/>
          <p:cNvCxnSpPr/>
          <p:nvPr/>
        </p:nvCxnSpPr>
        <p:spPr>
          <a:xfrm>
            <a:off x="3499275" y="4073125"/>
            <a:ext cx="273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3"/>
          <p:cNvCxnSpPr/>
          <p:nvPr/>
        </p:nvCxnSpPr>
        <p:spPr>
          <a:xfrm>
            <a:off x="3988950" y="4073125"/>
            <a:ext cx="273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3"/>
          <p:cNvCxnSpPr/>
          <p:nvPr/>
        </p:nvCxnSpPr>
        <p:spPr>
          <a:xfrm>
            <a:off x="4500525" y="4073125"/>
            <a:ext cx="273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3"/>
          <p:cNvCxnSpPr/>
          <p:nvPr/>
        </p:nvCxnSpPr>
        <p:spPr>
          <a:xfrm>
            <a:off x="4935250" y="4073125"/>
            <a:ext cx="273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" name="Google Shape;181;p23"/>
          <p:cNvSpPr/>
          <p:nvPr/>
        </p:nvSpPr>
        <p:spPr>
          <a:xfrm>
            <a:off x="4363500" y="183400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/>
          <p:nvPr/>
        </p:nvSpPr>
        <p:spPr>
          <a:xfrm>
            <a:off x="4089600" y="648900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4363500" y="1276100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3"/>
          <p:cNvSpPr/>
          <p:nvPr/>
        </p:nvSpPr>
        <p:spPr>
          <a:xfrm>
            <a:off x="4089600" y="1801125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4363500" y="2347475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50" y="3991550"/>
            <a:ext cx="736800" cy="7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/>
          <p:nvPr/>
        </p:nvSpPr>
        <p:spPr>
          <a:xfrm>
            <a:off x="4089600" y="2994200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/>
          <p:nvPr/>
        </p:nvSpPr>
        <p:spPr>
          <a:xfrm>
            <a:off x="4363500" y="3524250"/>
            <a:ext cx="273900" cy="276600"/>
          </a:xfrm>
          <a:prstGeom prst="smileyFace">
            <a:avLst>
              <a:gd name="adj" fmla="val 4653"/>
            </a:avLst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0" y="4411825"/>
            <a:ext cx="3594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10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600" y="0"/>
            <a:ext cx="699480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/>
        </p:nvSpPr>
        <p:spPr>
          <a:xfrm>
            <a:off x="0" y="4411825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11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750" y="1152000"/>
            <a:ext cx="457200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6"/>
          <p:cNvSpPr txBox="1"/>
          <p:nvPr/>
        </p:nvSpPr>
        <p:spPr>
          <a:xfrm>
            <a:off x="570900" y="408300"/>
            <a:ext cx="80022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OVERVIEW OF THE MOST IMPORTANT PARTS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0" y="4411825"/>
            <a:ext cx="420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12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850" y="705250"/>
            <a:ext cx="4140300" cy="41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570900" y="415550"/>
            <a:ext cx="80022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UNLEARNING. RELEARNING.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0" y="4411825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13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13" y="852488"/>
            <a:ext cx="7724775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0" y="4411825"/>
            <a:ext cx="4809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14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738" y="79000"/>
            <a:ext cx="6460524" cy="46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1" name="Google Shape;2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0" y="4411825"/>
            <a:ext cx="45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15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023938"/>
            <a:ext cx="7620000" cy="3095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0"/>
          <p:cNvCxnSpPr/>
          <p:nvPr/>
        </p:nvCxnSpPr>
        <p:spPr>
          <a:xfrm rot="10800000" flipH="1">
            <a:off x="4500375" y="3836675"/>
            <a:ext cx="1085700" cy="39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p3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1" name="Google Shape;2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0"/>
          <p:cNvSpPr txBox="1"/>
          <p:nvPr/>
        </p:nvSpPr>
        <p:spPr>
          <a:xfrm>
            <a:off x="0" y="4411825"/>
            <a:ext cx="4809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16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1218575" y="3009375"/>
            <a:ext cx="1390800" cy="59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New links to be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crawled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6278025" y="1459275"/>
            <a:ext cx="1930500" cy="59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As rendering resources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become available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2701675" y="1135500"/>
            <a:ext cx="26532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Instant, </a:t>
            </a:r>
            <a:r>
              <a:rPr lang="en" sz="1600" b="1">
                <a:latin typeface="Oswald"/>
                <a:ea typeface="Oswald"/>
                <a:cs typeface="Oswald"/>
                <a:sym typeface="Oswald"/>
              </a:rPr>
              <a:t>first wave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of indexing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66" name="Google Shape;266;p30"/>
          <p:cNvCxnSpPr/>
          <p:nvPr/>
        </p:nvCxnSpPr>
        <p:spPr>
          <a:xfrm rot="10800000" flipH="1">
            <a:off x="3388700" y="1480377"/>
            <a:ext cx="817200" cy="120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Google Shape;267;p30"/>
          <p:cNvSpPr txBox="1"/>
          <p:nvPr/>
        </p:nvSpPr>
        <p:spPr>
          <a:xfrm>
            <a:off x="4316775" y="3548825"/>
            <a:ext cx="21051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Oswald"/>
                <a:ea typeface="Oswald"/>
                <a:cs typeface="Oswald"/>
                <a:sym typeface="Oswald"/>
              </a:rPr>
              <a:t>Second wave</a:t>
            </a:r>
            <a:r>
              <a:rPr lang="en" sz="1600">
                <a:latin typeface="Oswald"/>
                <a:ea typeface="Oswald"/>
                <a:cs typeface="Oswald"/>
                <a:sym typeface="Oswald"/>
              </a:rPr>
              <a:t> of indexing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68" name="Google Shape;268;p30"/>
          <p:cNvCxnSpPr/>
          <p:nvPr/>
        </p:nvCxnSpPr>
        <p:spPr>
          <a:xfrm rot="10800000" flipH="1">
            <a:off x="4407023" y="3911213"/>
            <a:ext cx="1094700" cy="72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9" name="Google Shape;269;p30"/>
          <p:cNvSpPr txBox="1"/>
          <p:nvPr/>
        </p:nvSpPr>
        <p:spPr>
          <a:xfrm>
            <a:off x="1572275" y="1798475"/>
            <a:ext cx="683400" cy="51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Crawl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4230300" y="2313900"/>
            <a:ext cx="683400" cy="51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Index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6834675" y="2885925"/>
            <a:ext cx="817200" cy="51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Render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75" y="79775"/>
            <a:ext cx="7705024" cy="4672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9" name="Google Shape;27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1"/>
          <p:cNvSpPr txBox="1"/>
          <p:nvPr/>
        </p:nvSpPr>
        <p:spPr>
          <a:xfrm>
            <a:off x="0" y="4411825"/>
            <a:ext cx="406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17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1" name="Google Shape;281;p31"/>
          <p:cNvSpPr txBox="1"/>
          <p:nvPr/>
        </p:nvSpPr>
        <p:spPr>
          <a:xfrm>
            <a:off x="2561425" y="3637275"/>
            <a:ext cx="9711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Crawler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2" name="Google Shape;282;p31"/>
          <p:cNvSpPr txBox="1"/>
          <p:nvPr/>
        </p:nvSpPr>
        <p:spPr>
          <a:xfrm>
            <a:off x="5602175" y="3637275"/>
            <a:ext cx="11436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Renderer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5678375" y="2292477"/>
            <a:ext cx="971100" cy="46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Server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4" name="Google Shape;284;p31"/>
          <p:cNvSpPr txBox="1"/>
          <p:nvPr/>
        </p:nvSpPr>
        <p:spPr>
          <a:xfrm>
            <a:off x="2561425" y="1317852"/>
            <a:ext cx="971100" cy="46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Browser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5" name="Google Shape;285;p31"/>
          <p:cNvSpPr txBox="1"/>
          <p:nvPr/>
        </p:nvSpPr>
        <p:spPr>
          <a:xfrm>
            <a:off x="3915750" y="3366550"/>
            <a:ext cx="1303200" cy="4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Static HTML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6" name="Google Shape;286;p31"/>
          <p:cNvSpPr txBox="1"/>
          <p:nvPr/>
        </p:nvSpPr>
        <p:spPr>
          <a:xfrm>
            <a:off x="4080125" y="1002850"/>
            <a:ext cx="1934400" cy="39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Initial HTML + JS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87" name="Google Shape;287;p31"/>
          <p:cNvCxnSpPr/>
          <p:nvPr/>
        </p:nvCxnSpPr>
        <p:spPr>
          <a:xfrm>
            <a:off x="5373575" y="1426150"/>
            <a:ext cx="406500" cy="18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5800" y="691175"/>
            <a:ext cx="4172400" cy="41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570900" y="175225"/>
            <a:ext cx="80022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HAPPY BOTS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6" name="Google Shape;29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2"/>
          <p:cNvSpPr txBox="1"/>
          <p:nvPr/>
        </p:nvSpPr>
        <p:spPr>
          <a:xfrm>
            <a:off x="0" y="4411825"/>
            <a:ext cx="396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18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567075" y="3791700"/>
            <a:ext cx="6220800" cy="1299000"/>
          </a:xfrm>
          <a:prstGeom prst="rect">
            <a:avLst/>
          </a:prstGeom>
          <a:solidFill>
            <a:srgbClr val="FFE93B"/>
          </a:solidFill>
          <a:ln w="38100" cap="flat" cmpd="sng">
            <a:solidFill>
              <a:srgbClr val="FFE9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711" y="513625"/>
            <a:ext cx="5879524" cy="428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300" y="203800"/>
            <a:ext cx="916200" cy="9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525" y="1240650"/>
            <a:ext cx="8522950" cy="3225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33"/>
          <p:cNvCxnSpPr/>
          <p:nvPr/>
        </p:nvCxnSpPr>
        <p:spPr>
          <a:xfrm>
            <a:off x="3309750" y="4409200"/>
            <a:ext cx="2056500" cy="81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33"/>
          <p:cNvCxnSpPr/>
          <p:nvPr/>
        </p:nvCxnSpPr>
        <p:spPr>
          <a:xfrm>
            <a:off x="1449525" y="3425100"/>
            <a:ext cx="1566300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33"/>
          <p:cNvSpPr txBox="1"/>
          <p:nvPr/>
        </p:nvSpPr>
        <p:spPr>
          <a:xfrm>
            <a:off x="1581300" y="3430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CRITICAL RENDERING PATH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6" name="Google Shape;30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25" y="594150"/>
            <a:ext cx="1350775" cy="4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9" name="Google Shape;30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3"/>
          <p:cNvSpPr txBox="1"/>
          <p:nvPr/>
        </p:nvSpPr>
        <p:spPr>
          <a:xfrm>
            <a:off x="0" y="4411825"/>
            <a:ext cx="4728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19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463" y="1809225"/>
            <a:ext cx="5553075" cy="2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/>
        </p:nvSpPr>
        <p:spPr>
          <a:xfrm>
            <a:off x="1267813" y="647650"/>
            <a:ext cx="6608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THE END GOAL IS IMPROVED WEBPAGE SPEED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9" name="Google Shape;3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/>
          <p:nvPr/>
        </p:nvSpPr>
        <p:spPr>
          <a:xfrm>
            <a:off x="0" y="4411825"/>
            <a:ext cx="432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20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418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875" y="449450"/>
            <a:ext cx="3758000" cy="44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 txBox="1"/>
          <p:nvPr/>
        </p:nvSpPr>
        <p:spPr>
          <a:xfrm>
            <a:off x="5269775" y="1365975"/>
            <a:ext cx="35493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Oswald"/>
                <a:ea typeface="Oswald"/>
                <a:cs typeface="Oswald"/>
                <a:sym typeface="Oswald"/>
              </a:rPr>
              <a:t>WebpageTest</a:t>
            </a:r>
            <a:r>
              <a:rPr lang="en" sz="2000">
                <a:latin typeface="Oswald"/>
                <a:ea typeface="Oswald"/>
                <a:cs typeface="Oswald"/>
                <a:sym typeface="Oswald"/>
              </a:rPr>
              <a:t>, GTMetrix, Pingdom!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790500" y="4146825"/>
            <a:ext cx="349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Google PageSpeed Insights?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28" name="Google Shape;328;p35"/>
          <p:cNvCxnSpPr/>
          <p:nvPr/>
        </p:nvCxnSpPr>
        <p:spPr>
          <a:xfrm flipH="1">
            <a:off x="3172400" y="3678450"/>
            <a:ext cx="1233300" cy="5739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35"/>
          <p:cNvCxnSpPr>
            <a:stCxn id="326" idx="1"/>
          </p:cNvCxnSpPr>
          <p:nvPr/>
        </p:nvCxnSpPr>
        <p:spPr>
          <a:xfrm>
            <a:off x="5269775" y="16557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35"/>
          <p:cNvCxnSpPr/>
          <p:nvPr/>
        </p:nvCxnSpPr>
        <p:spPr>
          <a:xfrm rot="10800000" flipH="1">
            <a:off x="5090450" y="1707375"/>
            <a:ext cx="274200" cy="73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Google Shape;331;p35"/>
          <p:cNvSpPr txBox="1"/>
          <p:nvPr/>
        </p:nvSpPr>
        <p:spPr>
          <a:xfrm>
            <a:off x="1581300" y="301925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COMMON MISCONCEPTIONS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2" name="Google Shape;332;p3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                      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5"/>
          <p:cNvSpPr txBox="1"/>
          <p:nvPr/>
        </p:nvSpPr>
        <p:spPr>
          <a:xfrm>
            <a:off x="0" y="4411825"/>
            <a:ext cx="45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21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6"/>
          <p:cNvSpPr txBox="1"/>
          <p:nvPr/>
        </p:nvSpPr>
        <p:spPr>
          <a:xfrm>
            <a:off x="1581300" y="3430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SATISFIED USERS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341" name="Google Shape;341;p36"/>
          <p:cNvCxnSpPr/>
          <p:nvPr/>
        </p:nvCxnSpPr>
        <p:spPr>
          <a:xfrm>
            <a:off x="475200" y="1402775"/>
            <a:ext cx="935400" cy="8112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2" name="Google Shape;342;p3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0" y="4411825"/>
            <a:ext cx="396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22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/>
        </p:nvSpPr>
        <p:spPr>
          <a:xfrm>
            <a:off x="112800" y="1095158"/>
            <a:ext cx="1740900" cy="24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DOES GOOGLE ANALYTICS KNOW…</a:t>
            </a:r>
            <a:endParaRPr sz="3000"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ALL?</a:t>
            </a:r>
            <a:endParaRPr sz="3000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1" name="Google Shape;3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700" y="0"/>
            <a:ext cx="7282826" cy="487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/>
          <p:nvPr/>
        </p:nvSpPr>
        <p:spPr>
          <a:xfrm>
            <a:off x="0" y="4411825"/>
            <a:ext cx="468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23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00" y="189450"/>
            <a:ext cx="8839201" cy="430738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63" name="Google Shape;3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8"/>
          <p:cNvSpPr txBox="1"/>
          <p:nvPr/>
        </p:nvSpPr>
        <p:spPr>
          <a:xfrm>
            <a:off x="0" y="4411825"/>
            <a:ext cx="505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24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225" y="864375"/>
            <a:ext cx="7187550" cy="4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 txBox="1"/>
          <p:nvPr/>
        </p:nvSpPr>
        <p:spPr>
          <a:xfrm>
            <a:off x="1581300" y="2094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COMMON MISCONCEPTIONS ABOUT GA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3" name="Google Shape;3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9"/>
          <p:cNvSpPr txBox="1"/>
          <p:nvPr/>
        </p:nvSpPr>
        <p:spPr>
          <a:xfrm>
            <a:off x="0" y="4411825"/>
            <a:ext cx="420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25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5538" y="1086700"/>
            <a:ext cx="4532925" cy="35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 txBox="1"/>
          <p:nvPr/>
        </p:nvSpPr>
        <p:spPr>
          <a:xfrm>
            <a:off x="1581300" y="3430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LOST TRAFFIC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1" name="Google Shape;381;p4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3" name="Google Shape;38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0"/>
          <p:cNvSpPr txBox="1"/>
          <p:nvPr/>
        </p:nvSpPr>
        <p:spPr>
          <a:xfrm>
            <a:off x="0" y="4411825"/>
            <a:ext cx="517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26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/>
          <p:nvPr/>
        </p:nvSpPr>
        <p:spPr>
          <a:xfrm>
            <a:off x="1581300" y="3430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SERVER ACCESS LOG FILES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90" name="Google Shape;3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9100"/>
            <a:ext cx="9143999" cy="354002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93" name="Google Shape;3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 txBox="1"/>
          <p:nvPr/>
        </p:nvSpPr>
        <p:spPr>
          <a:xfrm>
            <a:off x="0" y="4361250"/>
            <a:ext cx="456600" cy="39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27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98000"/>
            <a:ext cx="9144001" cy="300789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2"/>
          <p:cNvSpPr txBox="1"/>
          <p:nvPr/>
        </p:nvSpPr>
        <p:spPr>
          <a:xfrm>
            <a:off x="1581300" y="3430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CRAWLERS ARE FED WITH CONTENT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1" name="Google Shape;401;p4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3" name="Google Shape;4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2"/>
          <p:cNvSpPr txBox="1"/>
          <p:nvPr/>
        </p:nvSpPr>
        <p:spPr>
          <a:xfrm>
            <a:off x="0" y="4411825"/>
            <a:ext cx="468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28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82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Defining Technical SEO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3530875"/>
            <a:ext cx="8520600" cy="12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5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Technical SEO</a:t>
            </a:r>
            <a:r>
              <a:rPr lang="en" sz="175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refers to </a:t>
            </a:r>
            <a:r>
              <a:rPr lang="en" sz="175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the process of optimizing your website for the crawling and indexing phase.</a:t>
            </a:r>
            <a:r>
              <a:rPr lang="en" sz="175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It helps search engines access, crawl, interpret and index your website without any problems.</a:t>
            </a:r>
            <a:endParaRPr sz="175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56700"/>
            <a:ext cx="1441775" cy="1441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5"/>
          <p:cNvCxnSpPr>
            <a:cxnSpLocks/>
          </p:cNvCxnSpPr>
          <p:nvPr/>
        </p:nvCxnSpPr>
        <p:spPr>
          <a:xfrm>
            <a:off x="2111399" y="4220000"/>
            <a:ext cx="2692718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Google Shape;76;p1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64700" cy="51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3"/>
          <p:cNvSpPr txBox="1"/>
          <p:nvPr/>
        </p:nvSpPr>
        <p:spPr>
          <a:xfrm>
            <a:off x="0" y="4752450"/>
            <a:ext cx="91647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3" name="Google Shape;413;p43"/>
          <p:cNvSpPr txBox="1"/>
          <p:nvPr/>
        </p:nvSpPr>
        <p:spPr>
          <a:xfrm>
            <a:off x="0" y="4386450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29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4" name="Google Shape;414;p43"/>
          <p:cNvSpPr txBox="1"/>
          <p:nvPr/>
        </p:nvSpPr>
        <p:spPr>
          <a:xfrm>
            <a:off x="6294250" y="4168050"/>
            <a:ext cx="2870400" cy="58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HOW SEARCH WORKS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" name="Google Shape;403;p42">
            <a:extLst>
              <a:ext uri="{FF2B5EF4-FFF2-40B4-BE49-F238E27FC236}">
                <a16:creationId xmlns:a16="http://schemas.microsoft.com/office/drawing/2014/main" id="{FABF0893-B72D-4F68-952E-6798A8F88A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149" y="4811421"/>
            <a:ext cx="282650" cy="28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838" y="632612"/>
            <a:ext cx="6486325" cy="3878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22" name="Google Shape;4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4"/>
          <p:cNvSpPr txBox="1"/>
          <p:nvPr/>
        </p:nvSpPr>
        <p:spPr>
          <a:xfrm>
            <a:off x="0" y="4411825"/>
            <a:ext cx="420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30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477899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1" name="Google Shape;4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/>
          <p:nvPr/>
        </p:nvSpPr>
        <p:spPr>
          <a:xfrm>
            <a:off x="0" y="4411825"/>
            <a:ext cx="444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31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3" name="Google Shape;433;p45"/>
          <p:cNvSpPr txBox="1"/>
          <p:nvPr/>
        </p:nvSpPr>
        <p:spPr>
          <a:xfrm>
            <a:off x="7802025" y="4168050"/>
            <a:ext cx="1342200" cy="58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CAREFUL.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 txBox="1"/>
          <p:nvPr/>
        </p:nvSpPr>
        <p:spPr>
          <a:xfrm>
            <a:off x="1642475" y="531500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 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EXCLUDE INVALUABLE PAGES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9" name="Google Shape;43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138" y="1275200"/>
            <a:ext cx="5157733" cy="386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42" name="Google Shape;44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6"/>
          <p:cNvSpPr txBox="1"/>
          <p:nvPr/>
        </p:nvSpPr>
        <p:spPr>
          <a:xfrm>
            <a:off x="0" y="4411825"/>
            <a:ext cx="432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32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/>
          <p:nvPr/>
        </p:nvSpPr>
        <p:spPr>
          <a:xfrm>
            <a:off x="1581300" y="343000"/>
            <a:ext cx="6151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THANKS TO RECRUITERS...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49" name="Google Shape;44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763" y="1155225"/>
            <a:ext cx="5940574" cy="33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7"/>
          <p:cNvSpPr txBox="1"/>
          <p:nvPr/>
        </p:nvSpPr>
        <p:spPr>
          <a:xfrm>
            <a:off x="0" y="4411825"/>
            <a:ext cx="468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33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8"/>
          <p:cNvSpPr txBox="1"/>
          <p:nvPr/>
        </p:nvSpPr>
        <p:spPr>
          <a:xfrm>
            <a:off x="1091700" y="215075"/>
            <a:ext cx="6960600" cy="5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I DISCOVERED ADVANCED QUERY OPERATORS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9" name="Google Shape;459;p48"/>
          <p:cNvSpPr txBox="1">
            <a:spLocks noGrp="1"/>
          </p:cNvSpPr>
          <p:nvPr>
            <p:ph type="body" idx="1"/>
          </p:nvPr>
        </p:nvSpPr>
        <p:spPr>
          <a:xfrm>
            <a:off x="311700" y="493375"/>
            <a:ext cx="8520600" cy="4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related: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returns other websites that are similar to the queried word/s.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site: 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returns only search results from the entered website.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allinanchor: 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returns the pages that have those specific keyword/s in anchor tags.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allintext: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return only pages that have the query word/s in the body of the page.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allinurl: </a:t>
            </a:r>
            <a:r>
              <a:rPr lang="en" dirty="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returns only pages that contain all of the query word/s in the URL.</a:t>
            </a:r>
            <a:endParaRPr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allintitle: 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returns only pages that contain all of the query word/s in the title.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quotation marks (“”): 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returns only pages that contain the exact query word/s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~ operator: </a:t>
            </a:r>
            <a:r>
              <a:rPr lang="en" dirty="0">
                <a:solidFill>
                  <a:srgbClr val="00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searches for results that also include synonyms of your query</a:t>
            </a:r>
            <a:endParaRPr dirty="0">
              <a:solidFill>
                <a:srgbClr val="00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cxnSp>
        <p:nvCxnSpPr>
          <p:cNvPr id="460" name="Google Shape;460;p48"/>
          <p:cNvCxnSpPr>
            <a:cxnSpLocks/>
          </p:cNvCxnSpPr>
          <p:nvPr/>
        </p:nvCxnSpPr>
        <p:spPr>
          <a:xfrm>
            <a:off x="1693675" y="1270100"/>
            <a:ext cx="663154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1" name="Google Shape;461;p48"/>
          <p:cNvCxnSpPr/>
          <p:nvPr/>
        </p:nvCxnSpPr>
        <p:spPr>
          <a:xfrm rot="10800000" flipH="1">
            <a:off x="1281499" y="2581525"/>
            <a:ext cx="799200" cy="66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2" name="Google Shape;462;p48"/>
          <p:cNvCxnSpPr/>
          <p:nvPr/>
        </p:nvCxnSpPr>
        <p:spPr>
          <a:xfrm>
            <a:off x="1250050" y="2118550"/>
            <a:ext cx="946500" cy="42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48"/>
          <p:cNvCxnSpPr/>
          <p:nvPr/>
        </p:nvCxnSpPr>
        <p:spPr>
          <a:xfrm>
            <a:off x="1574097" y="4494350"/>
            <a:ext cx="946500" cy="42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48"/>
          <p:cNvCxnSpPr/>
          <p:nvPr/>
        </p:nvCxnSpPr>
        <p:spPr>
          <a:xfrm rot="10800000" flipH="1">
            <a:off x="1439416" y="3530138"/>
            <a:ext cx="729000" cy="48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48"/>
          <p:cNvCxnSpPr>
            <a:cxnSpLocks/>
          </p:cNvCxnSpPr>
          <p:nvPr/>
        </p:nvCxnSpPr>
        <p:spPr>
          <a:xfrm>
            <a:off x="1509754" y="3061538"/>
            <a:ext cx="657175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6" name="Google Shape;466;p48"/>
          <p:cNvCxnSpPr>
            <a:cxnSpLocks/>
          </p:cNvCxnSpPr>
          <p:nvPr/>
        </p:nvCxnSpPr>
        <p:spPr>
          <a:xfrm>
            <a:off x="1404244" y="4025750"/>
            <a:ext cx="1776796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48"/>
          <p:cNvCxnSpPr/>
          <p:nvPr/>
        </p:nvCxnSpPr>
        <p:spPr>
          <a:xfrm>
            <a:off x="2166929" y="1694325"/>
            <a:ext cx="375000" cy="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48"/>
          <p:cNvSpPr txBox="1"/>
          <p:nvPr/>
        </p:nvSpPr>
        <p:spPr>
          <a:xfrm>
            <a:off x="0" y="4755613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70" name="Google Shape;4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8"/>
          <p:cNvSpPr txBox="1"/>
          <p:nvPr/>
        </p:nvSpPr>
        <p:spPr>
          <a:xfrm>
            <a:off x="0" y="4411825"/>
            <a:ext cx="444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34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200" y="23487"/>
            <a:ext cx="5625821" cy="50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9"/>
          <p:cNvSpPr txBox="1"/>
          <p:nvPr/>
        </p:nvSpPr>
        <p:spPr>
          <a:xfrm>
            <a:off x="683400" y="2052750"/>
            <a:ext cx="2863800" cy="10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EXAMPLE: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SITE OPERATOR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78" name="Google Shape;478;p4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0" name="Google Shape;4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9"/>
          <p:cNvSpPr txBox="1"/>
          <p:nvPr/>
        </p:nvSpPr>
        <p:spPr>
          <a:xfrm>
            <a:off x="0" y="4411825"/>
            <a:ext cx="45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35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0"/>
          <p:cNvSpPr txBox="1"/>
          <p:nvPr/>
        </p:nvSpPr>
        <p:spPr>
          <a:xfrm>
            <a:off x="473625" y="343000"/>
            <a:ext cx="8479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PERFECT FOR LINK BUILDING, INDEXED PAGES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87" name="Google Shape;48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0663" y="891000"/>
            <a:ext cx="5002666" cy="37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5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0" name="Google Shape;4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0"/>
          <p:cNvSpPr txBox="1"/>
          <p:nvPr/>
        </p:nvSpPr>
        <p:spPr>
          <a:xfrm>
            <a:off x="0" y="4411825"/>
            <a:ext cx="396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36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1"/>
          <p:cNvSpPr txBox="1"/>
          <p:nvPr/>
        </p:nvSpPr>
        <p:spPr>
          <a:xfrm>
            <a:off x="4202925" y="1307050"/>
            <a:ext cx="5541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RDF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8" name="Google Shape;498;p51"/>
          <p:cNvSpPr txBox="1"/>
          <p:nvPr/>
        </p:nvSpPr>
        <p:spPr>
          <a:xfrm>
            <a:off x="4321075" y="520425"/>
            <a:ext cx="12285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ONTOLOGY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9" name="Google Shape;499;p51"/>
          <p:cNvSpPr txBox="1"/>
          <p:nvPr/>
        </p:nvSpPr>
        <p:spPr>
          <a:xfrm>
            <a:off x="3123050" y="3981900"/>
            <a:ext cx="8568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TOPIC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414325" y="919900"/>
            <a:ext cx="10059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ENTITIES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1" name="Google Shape;501;p51"/>
          <p:cNvSpPr txBox="1"/>
          <p:nvPr/>
        </p:nvSpPr>
        <p:spPr>
          <a:xfrm>
            <a:off x="7440600" y="2694000"/>
            <a:ext cx="1703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RELATIONSHIPS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2" name="Google Shape;502;p51"/>
          <p:cNvSpPr txBox="1"/>
          <p:nvPr/>
        </p:nvSpPr>
        <p:spPr>
          <a:xfrm>
            <a:off x="5143075" y="3558450"/>
            <a:ext cx="6495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URIs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3" name="Google Shape;503;p51"/>
          <p:cNvSpPr txBox="1"/>
          <p:nvPr/>
        </p:nvSpPr>
        <p:spPr>
          <a:xfrm>
            <a:off x="755900" y="3274700"/>
            <a:ext cx="11112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PHRASES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4" name="Google Shape;504;p51"/>
          <p:cNvSpPr txBox="1"/>
          <p:nvPr/>
        </p:nvSpPr>
        <p:spPr>
          <a:xfrm>
            <a:off x="7034100" y="3802400"/>
            <a:ext cx="954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WORDS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5" name="Google Shape;505;p51"/>
          <p:cNvSpPr/>
          <p:nvPr/>
        </p:nvSpPr>
        <p:spPr>
          <a:xfrm>
            <a:off x="1762675" y="3168900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51"/>
          <p:cNvSpPr/>
          <p:nvPr/>
        </p:nvSpPr>
        <p:spPr>
          <a:xfrm>
            <a:off x="1357625" y="835125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51"/>
          <p:cNvSpPr/>
          <p:nvPr/>
        </p:nvSpPr>
        <p:spPr>
          <a:xfrm>
            <a:off x="4060075" y="569025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51"/>
          <p:cNvSpPr/>
          <p:nvPr/>
        </p:nvSpPr>
        <p:spPr>
          <a:xfrm>
            <a:off x="4757075" y="1464400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51"/>
          <p:cNvSpPr/>
          <p:nvPr/>
        </p:nvSpPr>
        <p:spPr>
          <a:xfrm>
            <a:off x="3856550" y="4061475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1"/>
          <p:cNvSpPr/>
          <p:nvPr/>
        </p:nvSpPr>
        <p:spPr>
          <a:xfrm>
            <a:off x="5691175" y="3432050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1"/>
          <p:cNvSpPr/>
          <p:nvPr/>
        </p:nvSpPr>
        <p:spPr>
          <a:xfrm>
            <a:off x="7126425" y="2797800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51"/>
          <p:cNvSpPr/>
          <p:nvPr/>
        </p:nvSpPr>
        <p:spPr>
          <a:xfrm>
            <a:off x="7823425" y="4139250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1"/>
          <p:cNvSpPr txBox="1"/>
          <p:nvPr/>
        </p:nvSpPr>
        <p:spPr>
          <a:xfrm>
            <a:off x="3444775" y="2345550"/>
            <a:ext cx="2347800" cy="6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Oswald"/>
                <a:ea typeface="Oswald"/>
                <a:cs typeface="Oswald"/>
                <a:sym typeface="Oswald"/>
              </a:rPr>
              <a:t>  SEMANTIC SEO</a:t>
            </a:r>
            <a:endParaRPr sz="25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14" name="Google Shape;514;p51"/>
          <p:cNvSpPr txBox="1"/>
          <p:nvPr/>
        </p:nvSpPr>
        <p:spPr>
          <a:xfrm>
            <a:off x="7314625" y="731325"/>
            <a:ext cx="9546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LINKS</a:t>
            </a:r>
            <a:endParaRPr sz="2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15" name="Google Shape;515;p51"/>
          <p:cNvSpPr/>
          <p:nvPr/>
        </p:nvSpPr>
        <p:spPr>
          <a:xfrm>
            <a:off x="8008225" y="835125"/>
            <a:ext cx="261000" cy="266100"/>
          </a:xfrm>
          <a:prstGeom prst="ellipse">
            <a:avLst/>
          </a:prstGeom>
          <a:solidFill>
            <a:srgbClr val="FFE93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5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8" name="Google Shape;51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1"/>
          <p:cNvSpPr txBox="1"/>
          <p:nvPr/>
        </p:nvSpPr>
        <p:spPr>
          <a:xfrm>
            <a:off x="0" y="4411825"/>
            <a:ext cx="414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37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6950"/>
            <a:ext cx="9143999" cy="47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2"/>
          <p:cNvSpPr txBox="1"/>
          <p:nvPr/>
        </p:nvSpPr>
        <p:spPr>
          <a:xfrm>
            <a:off x="1699000" y="133600"/>
            <a:ext cx="6151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SCHEMA MARKUP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26" name="Google Shape;526;p5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5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8" name="Google Shape;52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2"/>
          <p:cNvSpPr txBox="1"/>
          <p:nvPr/>
        </p:nvSpPr>
        <p:spPr>
          <a:xfrm>
            <a:off x="0" y="4411825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38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125" y="159650"/>
            <a:ext cx="4644775" cy="44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4199350" y="1876175"/>
            <a:ext cx="8598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SEO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5118325" y="1051088"/>
            <a:ext cx="16992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TECHNICAL 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SEO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2562900" y="1111475"/>
            <a:ext cx="11595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CONTENT STRATEGY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822850" y="3392500"/>
            <a:ext cx="1612800" cy="7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DIGITAL PR &amp; 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LINK BUILDING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3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434" y="0"/>
            <a:ext cx="68065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3"/>
          <p:cNvSpPr txBox="1"/>
          <p:nvPr/>
        </p:nvSpPr>
        <p:spPr>
          <a:xfrm>
            <a:off x="442500" y="2357625"/>
            <a:ext cx="28638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RICH SNIPPETS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36" name="Google Shape;536;p5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38" name="Google Shape;53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3"/>
          <p:cNvSpPr txBox="1"/>
          <p:nvPr/>
        </p:nvSpPr>
        <p:spPr>
          <a:xfrm>
            <a:off x="0" y="4411825"/>
            <a:ext cx="4425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39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6775" y="906375"/>
            <a:ext cx="5596676" cy="36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4"/>
          <p:cNvSpPr txBox="1"/>
          <p:nvPr/>
        </p:nvSpPr>
        <p:spPr>
          <a:xfrm>
            <a:off x="1581300" y="240250"/>
            <a:ext cx="61515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TOPIC CLUSTERS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6" name="Google Shape;546;p5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5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48" name="Google Shape;54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4"/>
          <p:cNvSpPr txBox="1"/>
          <p:nvPr/>
        </p:nvSpPr>
        <p:spPr>
          <a:xfrm>
            <a:off x="359525" y="1746850"/>
            <a:ext cx="2171400" cy="23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My thesis:</a:t>
            </a:r>
            <a:endParaRPr sz="2000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"SEO optimization for Google Discover with NLP techniques"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0" name="Google Shape;550;p54"/>
          <p:cNvSpPr txBox="1"/>
          <p:nvPr/>
        </p:nvSpPr>
        <p:spPr>
          <a:xfrm>
            <a:off x="0" y="4411825"/>
            <a:ext cx="456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40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8ED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599"/>
            <a:ext cx="9144000" cy="51359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5"/>
          <p:cNvSpPr txBox="1"/>
          <p:nvPr/>
        </p:nvSpPr>
        <p:spPr>
          <a:xfrm>
            <a:off x="0" y="4411825"/>
            <a:ext cx="420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41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9" name="Google Shape;559;p5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0" name="Google Shape;560;p55"/>
          <p:cNvSpPr txBox="1"/>
          <p:nvPr/>
        </p:nvSpPr>
        <p:spPr>
          <a:xfrm>
            <a:off x="6294250" y="4168050"/>
            <a:ext cx="2870400" cy="58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"/>
                <a:ea typeface="Oswald"/>
                <a:cs typeface="Oswald"/>
                <a:sym typeface="Oswald"/>
              </a:rPr>
              <a:t>NETWORK OF LINKS</a:t>
            </a:r>
            <a:endParaRPr sz="25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" name="Google Shape;548;p54">
            <a:extLst>
              <a:ext uri="{FF2B5EF4-FFF2-40B4-BE49-F238E27FC236}">
                <a16:creationId xmlns:a16="http://schemas.microsoft.com/office/drawing/2014/main" id="{38CCC810-ED84-4377-A7F0-50D2570ED3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7945" y="4811421"/>
            <a:ext cx="282650" cy="28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6"/>
          <p:cNvSpPr txBox="1"/>
          <p:nvPr/>
        </p:nvSpPr>
        <p:spPr>
          <a:xfrm>
            <a:off x="1496250" y="136275"/>
            <a:ext cx="6151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PAGE RANK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6" name="Google Shape;5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425" y="879975"/>
            <a:ext cx="5443041" cy="37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6"/>
          <p:cNvSpPr txBox="1"/>
          <p:nvPr/>
        </p:nvSpPr>
        <p:spPr>
          <a:xfrm>
            <a:off x="5638875" y="1535625"/>
            <a:ext cx="10980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C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34.3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8" name="Google Shape;568;p56"/>
          <p:cNvSpPr txBox="1"/>
          <p:nvPr/>
        </p:nvSpPr>
        <p:spPr>
          <a:xfrm>
            <a:off x="3106150" y="1535625"/>
            <a:ext cx="10980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B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38.4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9" name="Google Shape;569;p56"/>
          <p:cNvSpPr txBox="1"/>
          <p:nvPr/>
        </p:nvSpPr>
        <p:spPr>
          <a:xfrm>
            <a:off x="4684175" y="2975025"/>
            <a:ext cx="620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E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8.1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0" name="Google Shape;570;p56"/>
          <p:cNvSpPr txBox="1"/>
          <p:nvPr/>
        </p:nvSpPr>
        <p:spPr>
          <a:xfrm>
            <a:off x="5970300" y="3051225"/>
            <a:ext cx="620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F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3.9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1" name="Google Shape;571;p56"/>
          <p:cNvSpPr txBox="1"/>
          <p:nvPr/>
        </p:nvSpPr>
        <p:spPr>
          <a:xfrm>
            <a:off x="1765425" y="1401600"/>
            <a:ext cx="620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3.3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2" name="Google Shape;572;p56"/>
          <p:cNvSpPr txBox="1"/>
          <p:nvPr/>
        </p:nvSpPr>
        <p:spPr>
          <a:xfrm>
            <a:off x="2089050" y="2953025"/>
            <a:ext cx="620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D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3.9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3" name="Google Shape;573;p56"/>
          <p:cNvSpPr txBox="1"/>
          <p:nvPr/>
        </p:nvSpPr>
        <p:spPr>
          <a:xfrm>
            <a:off x="2921675" y="3928850"/>
            <a:ext cx="6204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1.6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4" name="Google Shape;574;p56"/>
          <p:cNvSpPr txBox="1"/>
          <p:nvPr/>
        </p:nvSpPr>
        <p:spPr>
          <a:xfrm>
            <a:off x="3465875" y="4118850"/>
            <a:ext cx="6204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1.6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5" name="Google Shape;575;p56"/>
          <p:cNvSpPr txBox="1"/>
          <p:nvPr/>
        </p:nvSpPr>
        <p:spPr>
          <a:xfrm>
            <a:off x="4204150" y="4173050"/>
            <a:ext cx="4068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1.6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6" name="Google Shape;576;p56"/>
          <p:cNvSpPr txBox="1"/>
          <p:nvPr/>
        </p:nvSpPr>
        <p:spPr>
          <a:xfrm>
            <a:off x="5717000" y="4173050"/>
            <a:ext cx="4068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1.6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7" name="Google Shape;577;p56"/>
          <p:cNvSpPr txBox="1"/>
          <p:nvPr/>
        </p:nvSpPr>
        <p:spPr>
          <a:xfrm>
            <a:off x="6590700" y="4118850"/>
            <a:ext cx="406800" cy="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swald"/>
                <a:ea typeface="Oswald"/>
                <a:cs typeface="Oswald"/>
                <a:sym typeface="Oswald"/>
              </a:rPr>
              <a:t>1.6</a:t>
            </a:r>
            <a:endParaRPr sz="12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78" name="Google Shape;578;p5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0" name="Google Shape;58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6"/>
          <p:cNvSpPr txBox="1"/>
          <p:nvPr/>
        </p:nvSpPr>
        <p:spPr>
          <a:xfrm>
            <a:off x="0" y="4411825"/>
            <a:ext cx="4068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42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E14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5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88" name="Google Shape;58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00" y="0"/>
            <a:ext cx="6336624" cy="47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7"/>
          <p:cNvSpPr txBox="1"/>
          <p:nvPr/>
        </p:nvSpPr>
        <p:spPr>
          <a:xfrm>
            <a:off x="0" y="4411825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43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91" name="Google Shape;591;p57"/>
          <p:cNvSpPr txBox="1"/>
          <p:nvPr/>
        </p:nvSpPr>
        <p:spPr>
          <a:xfrm>
            <a:off x="1496250" y="3747675"/>
            <a:ext cx="6151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IMPROVED UNDERSTANDING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8"/>
          <p:cNvSpPr txBox="1"/>
          <p:nvPr/>
        </p:nvSpPr>
        <p:spPr>
          <a:xfrm>
            <a:off x="1545975" y="41362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SEO HAS A LOT TO DO WITH PROGRAMMING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97" name="Google Shape;59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951" y="907150"/>
            <a:ext cx="5446100" cy="408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5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00" name="Google Shape;60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8"/>
          <p:cNvSpPr txBox="1"/>
          <p:nvPr/>
        </p:nvSpPr>
        <p:spPr>
          <a:xfrm>
            <a:off x="0" y="4411825"/>
            <a:ext cx="517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44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CFD"/>
        </a:solidFill>
        <a:effectLst/>
      </p:bgPr>
    </p:bg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9"/>
          <p:cNvSpPr txBox="1"/>
          <p:nvPr/>
        </p:nvSpPr>
        <p:spPr>
          <a:xfrm>
            <a:off x="1496250" y="4141475"/>
            <a:ext cx="61515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AND MACHINE LEARNING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08" name="Google Shape;608;p5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10" name="Google Shape;61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9"/>
          <p:cNvSpPr txBox="1"/>
          <p:nvPr/>
        </p:nvSpPr>
        <p:spPr>
          <a:xfrm>
            <a:off x="0" y="4411825"/>
            <a:ext cx="468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45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055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18" name="Google Shape;61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0"/>
          <p:cNvSpPr txBox="1"/>
          <p:nvPr/>
        </p:nvSpPr>
        <p:spPr>
          <a:xfrm>
            <a:off x="0" y="4411825"/>
            <a:ext cx="408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46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20" name="Google Shape;62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2350" y="0"/>
            <a:ext cx="6489853" cy="47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0"/>
          <p:cNvSpPr txBox="1"/>
          <p:nvPr/>
        </p:nvSpPr>
        <p:spPr>
          <a:xfrm>
            <a:off x="2002550" y="2133675"/>
            <a:ext cx="5383800" cy="485100"/>
          </a:xfrm>
          <a:prstGeom prst="rect">
            <a:avLst/>
          </a:prstGeom>
          <a:solidFill>
            <a:srgbClr val="21405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...AND NATURAL LANGUAGE PROCESSING</a:t>
            </a:r>
            <a:endParaRPr sz="2500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Apply </a:t>
            </a:r>
            <a:r>
              <a:rPr lang="en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data science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 principles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and frameworks to (tech) </a:t>
            </a:r>
            <a:r>
              <a:rPr lang="en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SEO</a:t>
            </a:r>
            <a:endParaRPr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27" name="Google Shape;627;p61"/>
          <p:cNvCxnSpPr/>
          <p:nvPr/>
        </p:nvCxnSpPr>
        <p:spPr>
          <a:xfrm>
            <a:off x="1806425" y="1976050"/>
            <a:ext cx="1286400" cy="12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8" name="Google Shape;628;p61"/>
          <p:cNvCxnSpPr/>
          <p:nvPr/>
        </p:nvCxnSpPr>
        <p:spPr>
          <a:xfrm rot="10800000" flipH="1">
            <a:off x="5110500" y="3137950"/>
            <a:ext cx="1610100" cy="228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9" name="Google Shape;629;p6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31" name="Google Shape;63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1"/>
          <p:cNvSpPr txBox="1"/>
          <p:nvPr/>
        </p:nvSpPr>
        <p:spPr>
          <a:xfrm>
            <a:off x="0" y="4411825"/>
            <a:ext cx="468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47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E8C4"/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9300" y="1074450"/>
            <a:ext cx="5425400" cy="40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2"/>
          <p:cNvSpPr txBox="1"/>
          <p:nvPr/>
        </p:nvSpPr>
        <p:spPr>
          <a:xfrm>
            <a:off x="790363" y="477525"/>
            <a:ext cx="75633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BENEFIT: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AUTOMATION AND INFORMED DECISIONS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39" name="Google Shape;639;p6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62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41" name="Google Shape;64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2"/>
          <p:cNvSpPr txBox="1"/>
          <p:nvPr/>
        </p:nvSpPr>
        <p:spPr>
          <a:xfrm>
            <a:off x="0" y="4411825"/>
            <a:ext cx="517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48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2733300" y="1128000"/>
            <a:ext cx="3677400" cy="28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4000">
                <a:latin typeface="Oswald"/>
                <a:ea typeface="Oswald"/>
                <a:cs typeface="Oswald"/>
                <a:sym typeface="Oswald"/>
              </a:rPr>
              <a:t>THE TRUTH IS...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850" y="2371588"/>
            <a:ext cx="3924300" cy="138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7"/>
          <p:cNvCxnSpPr/>
          <p:nvPr/>
        </p:nvCxnSpPr>
        <p:spPr>
          <a:xfrm>
            <a:off x="2922425" y="1846975"/>
            <a:ext cx="2081700" cy="159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4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7" name="Google Shape;647;p63"/>
          <p:cNvCxnSpPr/>
          <p:nvPr/>
        </p:nvCxnSpPr>
        <p:spPr>
          <a:xfrm>
            <a:off x="485625" y="2789075"/>
            <a:ext cx="8362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8" name="Google Shape;648;p63"/>
          <p:cNvSpPr/>
          <p:nvPr/>
        </p:nvSpPr>
        <p:spPr>
          <a:xfrm>
            <a:off x="310700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3"/>
          <p:cNvSpPr/>
          <p:nvPr/>
        </p:nvSpPr>
        <p:spPr>
          <a:xfrm>
            <a:off x="8587125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63"/>
          <p:cNvSpPr/>
          <p:nvPr/>
        </p:nvSpPr>
        <p:spPr>
          <a:xfrm>
            <a:off x="2469175" y="2656025"/>
            <a:ext cx="261000" cy="266100"/>
          </a:xfrm>
          <a:prstGeom prst="ellipse">
            <a:avLst/>
          </a:prstGeom>
          <a:solidFill>
            <a:srgbClr val="FEC4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3"/>
          <p:cNvSpPr/>
          <p:nvPr/>
        </p:nvSpPr>
        <p:spPr>
          <a:xfrm>
            <a:off x="5528150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3"/>
          <p:cNvSpPr txBox="1"/>
          <p:nvPr/>
        </p:nvSpPr>
        <p:spPr>
          <a:xfrm>
            <a:off x="182350" y="2922125"/>
            <a:ext cx="13062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MARKETING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3" name="Google Shape;653;p63"/>
          <p:cNvSpPr txBox="1"/>
          <p:nvPr/>
        </p:nvSpPr>
        <p:spPr>
          <a:xfrm>
            <a:off x="1698600" y="2189525"/>
            <a:ext cx="11925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(tech) SEO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4" name="Google Shape;654;p63"/>
          <p:cNvSpPr txBox="1"/>
          <p:nvPr/>
        </p:nvSpPr>
        <p:spPr>
          <a:xfrm>
            <a:off x="5028875" y="29221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PROGRAMMING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5" name="Google Shape;655;p63"/>
          <p:cNvSpPr txBox="1"/>
          <p:nvPr/>
        </p:nvSpPr>
        <p:spPr>
          <a:xfrm>
            <a:off x="7268150" y="21895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DATA SCIENCE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56" name="Google Shape;656;p63"/>
          <p:cNvSpPr txBox="1"/>
          <p:nvPr/>
        </p:nvSpPr>
        <p:spPr>
          <a:xfrm>
            <a:off x="2001750" y="1614125"/>
            <a:ext cx="29085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Historically, it’s been here</a:t>
            </a:r>
            <a:endParaRPr sz="1800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57" name="Google Shape;657;p63"/>
          <p:cNvCxnSpPr/>
          <p:nvPr/>
        </p:nvCxnSpPr>
        <p:spPr>
          <a:xfrm flipH="1">
            <a:off x="2783175" y="2026250"/>
            <a:ext cx="264600" cy="562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8" name="Google Shape;658;p6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63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0" name="Google Shape;66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3"/>
          <p:cNvSpPr txBox="1"/>
          <p:nvPr/>
        </p:nvSpPr>
        <p:spPr>
          <a:xfrm>
            <a:off x="0" y="4411825"/>
            <a:ext cx="485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49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2" name="Google Shape;662;p63"/>
          <p:cNvSpPr txBox="1"/>
          <p:nvPr/>
        </p:nvSpPr>
        <p:spPr>
          <a:xfrm>
            <a:off x="1545975" y="41362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HYBRID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7" name="Google Shape;667;p64"/>
          <p:cNvCxnSpPr/>
          <p:nvPr/>
        </p:nvCxnSpPr>
        <p:spPr>
          <a:xfrm>
            <a:off x="485625" y="2789075"/>
            <a:ext cx="8362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8" name="Google Shape;668;p64"/>
          <p:cNvSpPr/>
          <p:nvPr/>
        </p:nvSpPr>
        <p:spPr>
          <a:xfrm>
            <a:off x="310700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64"/>
          <p:cNvSpPr/>
          <p:nvPr/>
        </p:nvSpPr>
        <p:spPr>
          <a:xfrm>
            <a:off x="8587125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64"/>
          <p:cNvSpPr/>
          <p:nvPr/>
        </p:nvSpPr>
        <p:spPr>
          <a:xfrm>
            <a:off x="8587125" y="2656025"/>
            <a:ext cx="261000" cy="266100"/>
          </a:xfrm>
          <a:prstGeom prst="ellipse">
            <a:avLst/>
          </a:prstGeom>
          <a:solidFill>
            <a:srgbClr val="FEC4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64"/>
          <p:cNvSpPr/>
          <p:nvPr/>
        </p:nvSpPr>
        <p:spPr>
          <a:xfrm>
            <a:off x="5528150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64"/>
          <p:cNvSpPr txBox="1"/>
          <p:nvPr/>
        </p:nvSpPr>
        <p:spPr>
          <a:xfrm>
            <a:off x="182350" y="2922125"/>
            <a:ext cx="13062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MARKETING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3" name="Google Shape;673;p64"/>
          <p:cNvSpPr txBox="1"/>
          <p:nvPr/>
        </p:nvSpPr>
        <p:spPr>
          <a:xfrm>
            <a:off x="7413600" y="2789075"/>
            <a:ext cx="11736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(tech) SEO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4" name="Google Shape;674;p64"/>
          <p:cNvSpPr txBox="1"/>
          <p:nvPr/>
        </p:nvSpPr>
        <p:spPr>
          <a:xfrm>
            <a:off x="5028875" y="29221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PROGRAMMING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5" name="Google Shape;675;p64"/>
          <p:cNvSpPr txBox="1"/>
          <p:nvPr/>
        </p:nvSpPr>
        <p:spPr>
          <a:xfrm>
            <a:off x="7268150" y="21895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DATA SCIENCE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6" name="Google Shape;676;p64"/>
          <p:cNvSpPr txBox="1"/>
          <p:nvPr/>
        </p:nvSpPr>
        <p:spPr>
          <a:xfrm>
            <a:off x="6667175" y="3388625"/>
            <a:ext cx="22743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Ideally, it should be here</a:t>
            </a:r>
            <a:endParaRPr sz="1800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77" name="Google Shape;677;p64"/>
          <p:cNvCxnSpPr/>
          <p:nvPr/>
        </p:nvCxnSpPr>
        <p:spPr>
          <a:xfrm rot="10800000" flipH="1">
            <a:off x="8373300" y="2952950"/>
            <a:ext cx="283800" cy="510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8" name="Google Shape;678;p6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6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80" name="Google Shape;68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64"/>
          <p:cNvSpPr txBox="1"/>
          <p:nvPr/>
        </p:nvSpPr>
        <p:spPr>
          <a:xfrm>
            <a:off x="0" y="4411825"/>
            <a:ext cx="396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50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82" name="Google Shape;682;p64"/>
          <p:cNvSpPr txBox="1"/>
          <p:nvPr/>
        </p:nvSpPr>
        <p:spPr>
          <a:xfrm>
            <a:off x="1545975" y="41362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HYBRID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7" name="Google Shape;687;p65"/>
          <p:cNvCxnSpPr/>
          <p:nvPr/>
        </p:nvCxnSpPr>
        <p:spPr>
          <a:xfrm>
            <a:off x="485625" y="2789075"/>
            <a:ext cx="83625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65"/>
          <p:cNvSpPr/>
          <p:nvPr/>
        </p:nvSpPr>
        <p:spPr>
          <a:xfrm>
            <a:off x="310700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65"/>
          <p:cNvSpPr/>
          <p:nvPr/>
        </p:nvSpPr>
        <p:spPr>
          <a:xfrm>
            <a:off x="8587125" y="2656025"/>
            <a:ext cx="261000" cy="266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65"/>
          <p:cNvSpPr/>
          <p:nvPr/>
        </p:nvSpPr>
        <p:spPr>
          <a:xfrm>
            <a:off x="5528150" y="2656025"/>
            <a:ext cx="261000" cy="266100"/>
          </a:xfrm>
          <a:prstGeom prst="ellipse">
            <a:avLst/>
          </a:prstGeom>
          <a:solidFill>
            <a:srgbClr val="FEC41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65"/>
          <p:cNvSpPr txBox="1"/>
          <p:nvPr/>
        </p:nvSpPr>
        <p:spPr>
          <a:xfrm>
            <a:off x="182350" y="2922125"/>
            <a:ext cx="13062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MARKETING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2" name="Google Shape;692;p65"/>
          <p:cNvSpPr txBox="1"/>
          <p:nvPr/>
        </p:nvSpPr>
        <p:spPr>
          <a:xfrm>
            <a:off x="5028875" y="2189525"/>
            <a:ext cx="12012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(tech) SEO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3" name="Google Shape;693;p65"/>
          <p:cNvSpPr txBox="1"/>
          <p:nvPr/>
        </p:nvSpPr>
        <p:spPr>
          <a:xfrm>
            <a:off x="5028875" y="29221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PROGRAMMING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4" name="Google Shape;694;p65"/>
          <p:cNvSpPr txBox="1"/>
          <p:nvPr/>
        </p:nvSpPr>
        <p:spPr>
          <a:xfrm>
            <a:off x="7268150" y="2189525"/>
            <a:ext cx="16383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DATA SCIENCE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5" name="Google Shape;695;p65"/>
          <p:cNvSpPr txBox="1"/>
          <p:nvPr/>
        </p:nvSpPr>
        <p:spPr>
          <a:xfrm>
            <a:off x="2859400" y="3150650"/>
            <a:ext cx="2274300" cy="5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C418"/>
                </a:solidFill>
                <a:latin typeface="Oswald"/>
                <a:ea typeface="Oswald"/>
                <a:cs typeface="Oswald"/>
                <a:sym typeface="Oswald"/>
              </a:rPr>
              <a:t>At least - be here</a:t>
            </a:r>
            <a:endParaRPr sz="1800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96" name="Google Shape;696;p65"/>
          <p:cNvCxnSpPr/>
          <p:nvPr/>
        </p:nvCxnSpPr>
        <p:spPr>
          <a:xfrm rot="10800000" flipH="1">
            <a:off x="4381150" y="2847275"/>
            <a:ext cx="1014600" cy="42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7" name="Google Shape;697;p6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65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99" name="Google Shape;69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65"/>
          <p:cNvSpPr txBox="1"/>
          <p:nvPr/>
        </p:nvSpPr>
        <p:spPr>
          <a:xfrm>
            <a:off x="0" y="4411825"/>
            <a:ext cx="485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51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01" name="Google Shape;701;p65"/>
          <p:cNvSpPr txBox="1"/>
          <p:nvPr/>
        </p:nvSpPr>
        <p:spPr>
          <a:xfrm>
            <a:off x="1545975" y="41362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HYBRID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6"/>
          <p:cNvSpPr txBox="1"/>
          <p:nvPr/>
        </p:nvSpPr>
        <p:spPr>
          <a:xfrm>
            <a:off x="2436900" y="1570750"/>
            <a:ext cx="6500400" cy="1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   INVEST IN TECHNICAL SEO</a:t>
            </a:r>
            <a:endParaRPr sz="4000" b="1">
              <a:solidFill>
                <a:srgbClr val="FEC41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2860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Oswald"/>
                <a:ea typeface="Oswald"/>
                <a:cs typeface="Oswald"/>
                <a:sym typeface="Oswald"/>
              </a:rPr>
              <a:t>ENGINEERS</a:t>
            </a:r>
            <a:r>
              <a:rPr lang="en" sz="4000">
                <a:latin typeface="Oswald"/>
                <a:ea typeface="Oswald"/>
                <a:cs typeface="Oswald"/>
                <a:sym typeface="Oswald"/>
              </a:rPr>
              <a:t>!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marL="3657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    not in technical seo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07" name="Google Shape;707;p66"/>
          <p:cNvCxnSpPr/>
          <p:nvPr/>
        </p:nvCxnSpPr>
        <p:spPr>
          <a:xfrm>
            <a:off x="5867850" y="2858000"/>
            <a:ext cx="2327400" cy="3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8" name="Google Shape;70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5250" y="439550"/>
            <a:ext cx="4259312" cy="368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66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11" name="Google Shape;71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66"/>
          <p:cNvSpPr txBox="1"/>
          <p:nvPr/>
        </p:nvSpPr>
        <p:spPr>
          <a:xfrm>
            <a:off x="0" y="4411825"/>
            <a:ext cx="432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53</a:t>
            </a:r>
            <a:endParaRPr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" name="Google Shape;700;p65">
            <a:extLst>
              <a:ext uri="{FF2B5EF4-FFF2-40B4-BE49-F238E27FC236}">
                <a16:creationId xmlns:a16="http://schemas.microsoft.com/office/drawing/2014/main" id="{C7173651-C2AA-4A1B-A03C-56E7CEB04B9F}"/>
              </a:ext>
            </a:extLst>
          </p:cNvPr>
          <p:cNvSpPr txBox="1"/>
          <p:nvPr/>
        </p:nvSpPr>
        <p:spPr>
          <a:xfrm>
            <a:off x="0" y="4411825"/>
            <a:ext cx="485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52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An SEO strategy is only good as 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the data and insights it’s based on.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18" name="Google Shape;718;p67"/>
          <p:cNvCxnSpPr/>
          <p:nvPr/>
        </p:nvCxnSpPr>
        <p:spPr>
          <a:xfrm>
            <a:off x="1806425" y="1899850"/>
            <a:ext cx="1286400" cy="12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67"/>
          <p:cNvCxnSpPr/>
          <p:nvPr/>
        </p:nvCxnSpPr>
        <p:spPr>
          <a:xfrm rot="10800000" flipH="1">
            <a:off x="5926300" y="3149550"/>
            <a:ext cx="1610100" cy="22800"/>
          </a:xfrm>
          <a:prstGeom prst="straightConnector1">
            <a:avLst/>
          </a:prstGeom>
          <a:noFill/>
          <a:ln w="28575" cap="flat" cmpd="sng">
            <a:solidFill>
              <a:srgbClr val="FEC41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0" name="Google Shape;720;p6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7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22" name="Google Shape;72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67"/>
          <p:cNvSpPr txBox="1"/>
          <p:nvPr/>
        </p:nvSpPr>
        <p:spPr>
          <a:xfrm>
            <a:off x="0" y="4411825"/>
            <a:ext cx="408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53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750" y="1374400"/>
            <a:ext cx="413385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68"/>
          <p:cNvSpPr txBox="1"/>
          <p:nvPr/>
        </p:nvSpPr>
        <p:spPr>
          <a:xfrm>
            <a:off x="1503075" y="481325"/>
            <a:ext cx="64752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SEO = COLLABORATION.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WE NEED ALL TYPES OF SEOs :)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30" name="Google Shape;730;p6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6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32" name="Google Shape;73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68"/>
          <p:cNvSpPr txBox="1"/>
          <p:nvPr/>
        </p:nvSpPr>
        <p:spPr>
          <a:xfrm>
            <a:off x="0" y="4411825"/>
            <a:ext cx="420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54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69"/>
          <p:cNvSpPr txBox="1"/>
          <p:nvPr/>
        </p:nvSpPr>
        <p:spPr>
          <a:xfrm>
            <a:off x="1481825" y="34947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SEO IS A LIFE PHILOSOPHY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274320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0" name="Google Shape;740;p6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6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42" name="Google Shape;74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69"/>
          <p:cNvSpPr txBox="1"/>
          <p:nvPr/>
        </p:nvSpPr>
        <p:spPr>
          <a:xfrm>
            <a:off x="0" y="4411825"/>
            <a:ext cx="4323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55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00" y="0"/>
            <a:ext cx="684260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0"/>
          <p:cNvSpPr txBox="1"/>
          <p:nvPr/>
        </p:nvSpPr>
        <p:spPr>
          <a:xfrm>
            <a:off x="514975" y="2080425"/>
            <a:ext cx="18504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OUTRANKED?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0" name="Google Shape;750;p70"/>
          <p:cNvSpPr txBox="1"/>
          <p:nvPr/>
        </p:nvSpPr>
        <p:spPr>
          <a:xfrm>
            <a:off x="7550100" y="2050575"/>
            <a:ext cx="159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OUTDATED?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1" name="Google Shape;751;p70"/>
          <p:cNvSpPr txBox="1"/>
          <p:nvPr/>
        </p:nvSpPr>
        <p:spPr>
          <a:xfrm>
            <a:off x="4376188" y="1185300"/>
            <a:ext cx="10221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Oswald"/>
                <a:ea typeface="Oswald"/>
                <a:cs typeface="Oswald"/>
                <a:sym typeface="Oswald"/>
              </a:rPr>
              <a:t>LEARN</a:t>
            </a:r>
            <a:endParaRPr sz="25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2" name="Google Shape;752;p70"/>
          <p:cNvSpPr txBox="1"/>
          <p:nvPr/>
        </p:nvSpPr>
        <p:spPr>
          <a:xfrm>
            <a:off x="1795475" y="850000"/>
            <a:ext cx="12171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UPDATE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3" name="Google Shape;753;p70"/>
          <p:cNvSpPr txBox="1"/>
          <p:nvPr/>
        </p:nvSpPr>
        <p:spPr>
          <a:xfrm>
            <a:off x="35425" y="3790550"/>
            <a:ext cx="28095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DOMAIN AUTHORITY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4" name="Google Shape;754;p70"/>
          <p:cNvSpPr txBox="1"/>
          <p:nvPr/>
        </p:nvSpPr>
        <p:spPr>
          <a:xfrm>
            <a:off x="4324900" y="4123825"/>
            <a:ext cx="11247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Oswald"/>
                <a:ea typeface="Oswald"/>
                <a:cs typeface="Oswald"/>
                <a:sym typeface="Oswald"/>
              </a:rPr>
              <a:t>ADAPT</a:t>
            </a:r>
            <a:endParaRPr sz="25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5" name="Google Shape;755;p70"/>
          <p:cNvSpPr txBox="1"/>
          <p:nvPr/>
        </p:nvSpPr>
        <p:spPr>
          <a:xfrm>
            <a:off x="6929575" y="3849050"/>
            <a:ext cx="1318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CONNECT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6" name="Google Shape;756;p70"/>
          <p:cNvSpPr txBox="1"/>
          <p:nvPr/>
        </p:nvSpPr>
        <p:spPr>
          <a:xfrm>
            <a:off x="6674500" y="779275"/>
            <a:ext cx="1318800" cy="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"/>
                <a:ea typeface="Oswald"/>
                <a:cs typeface="Oswald"/>
                <a:sym typeface="Oswald"/>
              </a:rPr>
              <a:t>QUALITY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7" name="Google Shape;757;p7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7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59" name="Google Shape;75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0"/>
          <p:cNvSpPr txBox="1"/>
          <p:nvPr/>
        </p:nvSpPr>
        <p:spPr>
          <a:xfrm>
            <a:off x="0" y="4411825"/>
            <a:ext cx="383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56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6582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1"/>
          <p:cNvSpPr txBox="1"/>
          <p:nvPr/>
        </p:nvSpPr>
        <p:spPr>
          <a:xfrm>
            <a:off x="3658250" y="2239800"/>
            <a:ext cx="5485800" cy="663900"/>
          </a:xfrm>
          <a:prstGeom prst="rect">
            <a:avLst/>
          </a:prstGeom>
          <a:solidFill>
            <a:srgbClr val="FFE93B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BE REGENERATIVE.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7" name="Google Shape;767;p7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7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69" name="Google Shape;7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71"/>
          <p:cNvSpPr txBox="1"/>
          <p:nvPr/>
        </p:nvSpPr>
        <p:spPr>
          <a:xfrm>
            <a:off x="0" y="4411825"/>
            <a:ext cx="408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57</a:t>
            </a:r>
            <a:endParaRPr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2"/>
          <p:cNvSpPr txBox="1"/>
          <p:nvPr/>
        </p:nvSpPr>
        <p:spPr>
          <a:xfrm>
            <a:off x="1321800" y="389575"/>
            <a:ext cx="6500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HAPPY SEOING!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6" name="Google Shape;776;p72"/>
          <p:cNvSpPr txBox="1"/>
          <p:nvPr/>
        </p:nvSpPr>
        <p:spPr>
          <a:xfrm>
            <a:off x="790338" y="4365725"/>
            <a:ext cx="75633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 Regular"/>
                <a:ea typeface="Oswald Regular"/>
                <a:cs typeface="Oswald Regular"/>
                <a:sym typeface="Oswald Regular"/>
              </a:rPr>
              <a:t>“Work, have fun and laugh along the way” - ME. EMI.</a:t>
            </a: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777" name="Google Shape;77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975" y="1285675"/>
            <a:ext cx="2470051" cy="29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/>
        </p:nvSpPr>
        <p:spPr>
          <a:xfrm>
            <a:off x="1581300" y="1128000"/>
            <a:ext cx="5981400" cy="3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EVERY SEO CAN BE TECHNICAL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Oswald Regular"/>
                <a:ea typeface="Oswald Regular"/>
                <a:cs typeface="Oswald Regular"/>
                <a:sym typeface="Oswald Regular"/>
              </a:rPr>
              <a:t>it’s not only crawling and indexing</a:t>
            </a:r>
            <a:endParaRPr sz="20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t="1105" b="1105"/>
          <a:stretch/>
        </p:blipFill>
        <p:spPr>
          <a:xfrm>
            <a:off x="2609850" y="2355588"/>
            <a:ext cx="3924300" cy="1381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8"/>
          <p:cNvCxnSpPr/>
          <p:nvPr/>
        </p:nvCxnSpPr>
        <p:spPr>
          <a:xfrm>
            <a:off x="1638125" y="1866475"/>
            <a:ext cx="2056500" cy="8100"/>
          </a:xfrm>
          <a:prstGeom prst="straightConnector1">
            <a:avLst/>
          </a:prstGeom>
          <a:noFill/>
          <a:ln w="28575" cap="flat" cmpd="sng">
            <a:solidFill>
              <a:srgbClr val="FFE9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5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275" y="507600"/>
            <a:ext cx="1927925" cy="19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975" y="656283"/>
            <a:ext cx="2396225" cy="164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600" y="490324"/>
            <a:ext cx="1927925" cy="192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1200" y="394338"/>
            <a:ext cx="2164174" cy="2119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575" y="2733750"/>
            <a:ext cx="8107256" cy="16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0" y="4411825"/>
            <a:ext cx="396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11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5988" y="855175"/>
            <a:ext cx="4714625" cy="31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4196625" y="1461225"/>
            <a:ext cx="4911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6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2900" y="544601"/>
            <a:ext cx="4698199" cy="4207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365850" y="442525"/>
            <a:ext cx="84123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WHAT THE ….?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/>
        </p:nvSpPr>
        <p:spPr>
          <a:xfrm>
            <a:off x="365850" y="747325"/>
            <a:ext cx="84123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TECHNICAL SEO = BENEFITS = OUTPERFORMING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813" y="1262425"/>
            <a:ext cx="4768366" cy="3576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0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7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125" y="569700"/>
            <a:ext cx="5991752" cy="4237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1581300" y="361475"/>
            <a:ext cx="59814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I’LL EXPLAIN.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0" y="4752450"/>
            <a:ext cx="9144000" cy="391200"/>
          </a:xfrm>
          <a:prstGeom prst="rect">
            <a:avLst/>
          </a:prstGeom>
          <a:solidFill>
            <a:srgbClr val="FEC41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swald"/>
                <a:ea typeface="Oswald"/>
                <a:cs typeface="Oswald"/>
                <a:sym typeface="Oswald"/>
              </a:rPr>
              <a:t>#WordCampSkopje2019							       @emilijagjorgjevska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225" y="4806735"/>
            <a:ext cx="282650" cy="28262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0" y="4411825"/>
            <a:ext cx="2826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8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761</Words>
  <Application>Microsoft Office PowerPoint</Application>
  <PresentationFormat>On-screen Show (16:9)</PresentationFormat>
  <Paragraphs>273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Oswald</vt:lpstr>
      <vt:lpstr>Arial</vt:lpstr>
      <vt:lpstr>Oswald Regular</vt:lpstr>
      <vt:lpstr>Simple Light</vt:lpstr>
      <vt:lpstr>The Hidden Power of Technical SEO</vt:lpstr>
      <vt:lpstr>PowerPoint Presentation</vt:lpstr>
      <vt:lpstr>Defining Technical SEO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Macedonian Idol Finalist.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 data science principles  and frameworks to (tech) SEO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SEO strategy is only good as  the data and insights it’s based 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Hidden Power of Technical SEO</dc:title>
  <cp:lastModifiedBy>Emilija Gjorgjevska</cp:lastModifiedBy>
  <cp:revision>4</cp:revision>
  <dcterms:modified xsi:type="dcterms:W3CDTF">2019-10-02T08:51:11Z</dcterms:modified>
</cp:coreProperties>
</file>