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y="5143500" cx="9144000"/>
  <p:notesSz cx="6858000" cy="9144000"/>
  <p:embeddedFontLst>
    <p:embeddedFont>
      <p:font typeface="Roboto Slab"/>
      <p:regular r:id="rId70"/>
      <p:bold r:id="rId71"/>
    </p:embeddedFont>
    <p:embeddedFont>
      <p:font typeface="Roboto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Roboto-bold.fntdata"/><Relationship Id="rId72" Type="http://schemas.openxmlformats.org/officeDocument/2006/relationships/font" Target="fonts/Roboto-regular.fntdata"/><Relationship Id="rId31" Type="http://schemas.openxmlformats.org/officeDocument/2006/relationships/slide" Target="slides/slide26.xml"/><Relationship Id="rId75" Type="http://schemas.openxmlformats.org/officeDocument/2006/relationships/font" Target="fonts/Roboto-boldItalic.fntdata"/><Relationship Id="rId30" Type="http://schemas.openxmlformats.org/officeDocument/2006/relationships/slide" Target="slides/slide25.xml"/><Relationship Id="rId74" Type="http://schemas.openxmlformats.org/officeDocument/2006/relationships/font" Target="fonts/Roboto-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RobotoSlab-bold.fntdata"/><Relationship Id="rId70" Type="http://schemas.openxmlformats.org/officeDocument/2006/relationships/font" Target="fonts/RobotoSlab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1935bafe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1935bafe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1935bafec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1935bafec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1935bafec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1935bafec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935bafec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1935bafec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1935bafec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1935bafec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3ae0b4431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3ae0b4431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1935bafec_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1935bafec_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1935bafec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1935bafec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1935bafec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1935bafec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1935bafec_2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1935bafec_2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3ae0b443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3ae0b443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1935bafec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1935bafec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1935bafec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1935bafec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935bafec_2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1935bafec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935bafec_2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1935bafec_2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1935bafec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1935bafec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1935bafec_2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1935bafec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1935bafec_2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1935bafec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1935bafec_2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1935bafec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935bafec_2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1935bafec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19ff75bd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19ff75bd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3ae0b443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3ae0b443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19ff75bd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19ff75bd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1935bafec_2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1935bafec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19ff75bd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19ff75bd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1935bafec_2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1935bafec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1935bafec_2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1935bafec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1935bafec_2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1935bafec_2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1935bafec_2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1935bafec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1935bafec_2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1935bafec_2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61935bafec_2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61935bafec_2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1935bafec_2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1935bafec_2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3ae0b4431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3ae0b4431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1935bafec_2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1935bafec_2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19ff75bd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19ff75bd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19ff75bd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19ff75bd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19ff75bd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619ff75bd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1f0d57b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61f0d57b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1f0d57bf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1f0d57bf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61f0d57bf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61f0d57bf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1f0d57b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61f0d57b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1aea64a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1aea64a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1aea64a8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1aea64a8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3ae0b4431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3ae0b4431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1aea64a8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1aea64a8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1aea64a8c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61aea64a8c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61aea64a8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61aea64a8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1bdf58159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1bdf58159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1bdf58159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61bdf58159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1bdf58159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1bdf58159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1bdf58159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61bdf58159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1bdf58159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1bdf58159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62d3601d2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62d3601d2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1bdf58159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1bdf58159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3e08287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3e08287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62d3601d2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62d3601d2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62d3601d2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62d3601d2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62d3601d2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62d3601d2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3f124c1c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3f124c1c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43f124c1c8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43f124c1c8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3e0828783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3e082878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1935bafe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1935bafe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1935bafe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1935bafe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6.jpg"/><Relationship Id="rId5" Type="http://schemas.openxmlformats.org/officeDocument/2006/relationships/image" Target="../media/image32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jpg"/><Relationship Id="rId4" Type="http://schemas.openxmlformats.org/officeDocument/2006/relationships/image" Target="../media/image5.jp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Relationship Id="rId4" Type="http://schemas.openxmlformats.org/officeDocument/2006/relationships/image" Target="../media/image2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5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6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6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184250" y="2098450"/>
            <a:ext cx="69279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>
                <a:solidFill>
                  <a:srgbClr val="00FF00"/>
                </a:solidFill>
              </a:rPr>
              <a:t>Can your site handle 100,000 real-time users?</a:t>
            </a:r>
            <a:endParaRPr sz="4700">
              <a:solidFill>
                <a:srgbClr val="00FF00"/>
              </a:solidFill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756502" y="36368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Vladimir Novachki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536027" y="131575"/>
            <a:ext cx="57834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WordCamp Skopje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Code optimization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descr="wp_code2.jpg"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381325"/>
            <a:ext cx="5427645" cy="376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lid.jpg"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2024" y="3352900"/>
            <a:ext cx="29146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125" y="2002400"/>
            <a:ext cx="2914652" cy="1216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2023" y="440223"/>
            <a:ext cx="2914650" cy="1391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3863375" y="1503625"/>
            <a:ext cx="64128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Roboto"/>
                <a:ea typeface="Roboto"/>
                <a:cs typeface="Roboto"/>
                <a:sym typeface="Roboto"/>
              </a:rPr>
              <a:t>single.php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3762" l="4491" r="6206" t="0"/>
          <a:stretch/>
        </p:blipFill>
        <p:spPr>
          <a:xfrm>
            <a:off x="1896939" y="866450"/>
            <a:ext cx="5350125" cy="375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/>
        </p:nvSpPr>
        <p:spPr>
          <a:xfrm>
            <a:off x="161200" y="526350"/>
            <a:ext cx="90012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O</a:t>
            </a:r>
            <a:r>
              <a:rPr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bject </a:t>
            </a:r>
            <a:r>
              <a:rPr b="1"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O</a:t>
            </a:r>
            <a:r>
              <a:rPr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riented </a:t>
            </a:r>
            <a:r>
              <a:rPr b="1"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P</a:t>
            </a:r>
            <a:r>
              <a:rPr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rogramming</a:t>
            </a:r>
            <a:endParaRPr sz="48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https://www.wordcampskopje.com/rss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390525" y="1502250"/>
            <a:ext cx="7497600" cy="354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7799"/>
                </a:solidFill>
              </a:rPr>
              <a:t>&lt;?php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syslog(LOG_DEBUG,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"The Rss Class has been included"</a:t>
            </a:r>
            <a:r>
              <a:rPr lang="en-GB">
                <a:solidFill>
                  <a:srgbClr val="333333"/>
                </a:solidFill>
              </a:rPr>
              <a:t>);</a:t>
            </a:r>
            <a:endParaRPr b="1">
              <a:solidFill>
                <a:srgbClr val="008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class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b="1" lang="en-GB">
                <a:solidFill>
                  <a:srgbClr val="BB0066"/>
                </a:solidFill>
              </a:rPr>
              <a:t>Rss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</a:t>
            </a:r>
            <a:r>
              <a:rPr b="1" lang="en-GB">
                <a:solidFill>
                  <a:srgbClr val="008800"/>
                </a:solidFill>
              </a:rPr>
              <a:t>public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b="1" lang="en-GB">
                <a:solidFill>
                  <a:srgbClr val="008800"/>
                </a:solidFill>
              </a:rPr>
              <a:t>function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b="1" lang="en-GB">
                <a:solidFill>
                  <a:srgbClr val="0066BB"/>
                </a:solidFill>
              </a:rPr>
              <a:t>__construct</a:t>
            </a:r>
            <a:r>
              <a:rPr lang="en-GB">
                <a:solidFill>
                  <a:srgbClr val="333333"/>
                </a:solidFill>
              </a:rPr>
              <a:t>() 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privite </a:t>
            </a:r>
            <a:r>
              <a:rPr b="1" lang="en-GB">
                <a:solidFill>
                  <a:srgbClr val="008800"/>
                </a:solidFill>
              </a:rPr>
              <a:t>function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b="1" lang="en-GB">
                <a:solidFill>
                  <a:srgbClr val="0066BB"/>
                </a:solidFill>
              </a:rPr>
              <a:t>someMethod</a:t>
            </a:r>
            <a:r>
              <a:rPr lang="en-GB">
                <a:solidFill>
                  <a:srgbClr val="333333"/>
                </a:solidFill>
              </a:rPr>
              <a:t>()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https://www.wordcampskopje.com/login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390525" y="1502250"/>
            <a:ext cx="7497600" cy="354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7799"/>
                </a:solidFill>
              </a:rPr>
              <a:t>&lt;?php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syslog(LOG_DEBUG,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"The FacebookLogin Class has been included"</a:t>
            </a:r>
            <a:r>
              <a:rPr lang="en-GB">
                <a:solidFill>
                  <a:srgbClr val="333333"/>
                </a:solidFill>
              </a:rPr>
              <a:t>);</a:t>
            </a:r>
            <a:endParaRPr b="1">
              <a:solidFill>
                <a:srgbClr val="008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class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b="1" lang="en-GB">
                <a:solidFill>
                  <a:srgbClr val="BB0066"/>
                </a:solidFill>
              </a:rPr>
              <a:t>FacebookLogin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</a:t>
            </a:r>
            <a:r>
              <a:rPr b="1" lang="en-GB">
                <a:solidFill>
                  <a:srgbClr val="008800"/>
                </a:solidFill>
              </a:rPr>
              <a:t>public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b="1" lang="en-GB">
                <a:solidFill>
                  <a:srgbClr val="008800"/>
                </a:solidFill>
              </a:rPr>
              <a:t>function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b="1" lang="en-GB">
                <a:solidFill>
                  <a:srgbClr val="0066BB"/>
                </a:solidFill>
              </a:rPr>
              <a:t>__construct</a:t>
            </a:r>
            <a:r>
              <a:rPr lang="en-GB">
                <a:solidFill>
                  <a:srgbClr val="333333"/>
                </a:solidFill>
              </a:rPr>
              <a:t>() 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privite </a:t>
            </a:r>
            <a:r>
              <a:rPr b="1" lang="en-GB">
                <a:solidFill>
                  <a:srgbClr val="008800"/>
                </a:solidFill>
              </a:rPr>
              <a:t>function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b="1" lang="en-GB">
                <a:solidFill>
                  <a:srgbClr val="0066BB"/>
                </a:solidFill>
              </a:rPr>
              <a:t>someMethod</a:t>
            </a:r>
            <a:r>
              <a:rPr lang="en-GB">
                <a:solidFill>
                  <a:srgbClr val="333333"/>
                </a:solidFill>
              </a:rPr>
              <a:t>()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	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functions.php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53" name="Google Shape;153;p27"/>
          <p:cNvSpPr txBox="1"/>
          <p:nvPr/>
        </p:nvSpPr>
        <p:spPr>
          <a:xfrm>
            <a:off x="390525" y="1502250"/>
            <a:ext cx="7497600" cy="27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57799"/>
                </a:solidFill>
              </a:rPr>
              <a:t>&lt;?php</a:t>
            </a:r>
            <a:r>
              <a:rPr lang="en-GB">
                <a:solidFill>
                  <a:srgbClr val="333333"/>
                </a:solidFill>
              </a:rPr>
              <a:t> 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require_once</a:t>
            </a:r>
            <a:r>
              <a:rPr lang="en-GB">
                <a:solidFill>
                  <a:srgbClr val="333333"/>
                </a:solidFill>
              </a:rPr>
              <a:t>( __DIR__ .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'/includes/Rss.php'</a:t>
            </a:r>
            <a:r>
              <a:rPr lang="en-GB">
                <a:solidFill>
                  <a:srgbClr val="333333"/>
                </a:solidFill>
              </a:rPr>
              <a:t>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require_once</a:t>
            </a:r>
            <a:r>
              <a:rPr lang="en-GB">
                <a:solidFill>
                  <a:srgbClr val="333333"/>
                </a:solidFill>
              </a:rPr>
              <a:t>( __DIR__ .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'/includes/FacebookLogin.php'</a:t>
            </a:r>
            <a:r>
              <a:rPr lang="en-GB">
                <a:solidFill>
                  <a:srgbClr val="333333"/>
                </a:solidFill>
              </a:rPr>
              <a:t>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require_once</a:t>
            </a:r>
            <a:r>
              <a:rPr lang="en-GB">
                <a:solidFill>
                  <a:srgbClr val="333333"/>
                </a:solidFill>
              </a:rPr>
              <a:t>( __DIR__ .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'/includes/TwitterLogin.php'</a:t>
            </a:r>
            <a:r>
              <a:rPr lang="en-GB">
                <a:solidFill>
                  <a:srgbClr val="333333"/>
                </a:solidFill>
              </a:rPr>
              <a:t>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require_once</a:t>
            </a:r>
            <a:r>
              <a:rPr lang="en-GB">
                <a:solidFill>
                  <a:srgbClr val="333333"/>
                </a:solidFill>
              </a:rPr>
              <a:t>( __DIR__ .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'/includes/MySlider.php'</a:t>
            </a:r>
            <a:r>
              <a:rPr lang="en-GB">
                <a:solidFill>
                  <a:srgbClr val="333333"/>
                </a:solidFill>
              </a:rPr>
              <a:t>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require_once</a:t>
            </a:r>
            <a:r>
              <a:rPr lang="en-GB">
                <a:solidFill>
                  <a:srgbClr val="333333"/>
                </a:solidFill>
              </a:rPr>
              <a:t>( __DIR__ .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'/includes/YahooFeed.php'</a:t>
            </a:r>
            <a:r>
              <a:rPr lang="en-GB">
                <a:solidFill>
                  <a:srgbClr val="333333"/>
                </a:solidFill>
              </a:rPr>
              <a:t>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require_once</a:t>
            </a:r>
            <a:r>
              <a:rPr lang="en-GB">
                <a:solidFill>
                  <a:srgbClr val="333333"/>
                </a:solidFill>
              </a:rPr>
              <a:t>( __DIR__ .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'/includes/MsnFeed.php'</a:t>
            </a:r>
            <a:r>
              <a:rPr lang="en-GB">
                <a:solidFill>
                  <a:srgbClr val="333333"/>
                </a:solidFill>
              </a:rPr>
              <a:t>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require_once</a:t>
            </a:r>
            <a:r>
              <a:rPr lang="en-GB">
                <a:solidFill>
                  <a:srgbClr val="333333"/>
                </a:solidFill>
              </a:rPr>
              <a:t>( __DIR__ .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'/includes/MyMinifier.php'</a:t>
            </a:r>
            <a:r>
              <a:rPr lang="en-GB">
                <a:solidFill>
                  <a:srgbClr val="333333"/>
                </a:solidFill>
              </a:rPr>
              <a:t>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require_once</a:t>
            </a:r>
            <a:r>
              <a:rPr lang="en-GB">
                <a:solidFill>
                  <a:srgbClr val="333333"/>
                </a:solidFill>
              </a:rPr>
              <a:t>( __DIR__ .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'/includes/AdsManager.php'</a:t>
            </a:r>
            <a:r>
              <a:rPr lang="en-GB">
                <a:solidFill>
                  <a:srgbClr val="333333"/>
                </a:solidFill>
              </a:rPr>
              <a:t>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require_once</a:t>
            </a:r>
            <a:r>
              <a:rPr lang="en-GB">
                <a:solidFill>
                  <a:srgbClr val="333333"/>
                </a:solidFill>
              </a:rPr>
              <a:t>( __DIR__ .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'/includes/TopStory.php'</a:t>
            </a:r>
            <a:r>
              <a:rPr lang="en-GB">
                <a:solidFill>
                  <a:srgbClr val="333333"/>
                </a:solidFill>
              </a:rPr>
              <a:t>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require_once</a:t>
            </a:r>
            <a:r>
              <a:rPr lang="en-GB">
                <a:solidFill>
                  <a:srgbClr val="333333"/>
                </a:solidFill>
              </a:rPr>
              <a:t>( __DIR__ .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'/includes/MyCache.php'</a:t>
            </a:r>
            <a:r>
              <a:rPr lang="en-GB">
                <a:solidFill>
                  <a:srgbClr val="333333"/>
                </a:solidFill>
              </a:rPr>
              <a:t>);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57799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https://www.wordcampskopje.com/about-us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87900" y="1413625"/>
            <a:ext cx="8368200" cy="3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The Rss Class has been included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The FacebookLogin Class has been included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The TwitterLogin Class has been included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The MySlider Class has been included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The YahooFeed Class has been included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The MsnFeed Class has been included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The MyMinifier Class has been included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The AdsManager Class has been included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The TopStory Class has been included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The MyCache Class has been included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Autoloading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87900" y="2079125"/>
            <a:ext cx="8368200" cy="20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latin typeface="Roboto Slab"/>
                <a:ea typeface="Roboto Slab"/>
                <a:cs typeface="Roboto Slab"/>
                <a:sym typeface="Roboto Slab"/>
              </a:rPr>
              <a:t>At the heart of autoloading mechanism is PHP’s built in </a:t>
            </a:r>
            <a:r>
              <a:rPr b="1" i="1" lang="en-GB" sz="2400">
                <a:latin typeface="Roboto Slab"/>
                <a:ea typeface="Roboto Slab"/>
                <a:cs typeface="Roboto Slab"/>
                <a:sym typeface="Roboto Slab"/>
              </a:rPr>
              <a:t>spl_autoload_register</a:t>
            </a:r>
            <a:r>
              <a:rPr i="1" lang="en-GB" sz="2400">
                <a:latin typeface="Roboto Slab"/>
                <a:ea typeface="Roboto Slab"/>
                <a:cs typeface="Roboto Slab"/>
                <a:sym typeface="Roboto Slab"/>
              </a:rPr>
              <a:t> function. All it does is register a function to be called automatically when your code references a class that hasn’t been loaded yet.</a:t>
            </a:r>
            <a:endParaRPr i="1" sz="24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https://www.wordcampskopje.com/about-us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87900" y="1413625"/>
            <a:ext cx="8368200" cy="4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The </a:t>
            </a: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AdsManager</a:t>
            </a: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 Class has been included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Bedrock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77" name="Google Shape;177;p31"/>
          <p:cNvSpPr txBox="1"/>
          <p:nvPr>
            <p:ph idx="1" type="body"/>
          </p:nvPr>
        </p:nvSpPr>
        <p:spPr>
          <a:xfrm>
            <a:off x="178325" y="2248900"/>
            <a:ext cx="8906700" cy="9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600">
                <a:latin typeface="Roboto Slab"/>
                <a:ea typeface="Roboto Slab"/>
                <a:cs typeface="Roboto Slab"/>
                <a:sym typeface="Roboto Slab"/>
              </a:rPr>
              <a:t>WordPress boilerplate with modern development tools, easier configuration, and an improved folder structure.</a:t>
            </a:r>
            <a:endParaRPr i="1" sz="2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About me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372725"/>
            <a:ext cx="8118554" cy="36945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5097550" y="4228500"/>
            <a:ext cx="35544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Branched Deployment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WordCamp Skopje 2018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drock.jpg"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6063"/>
            <a:ext cx="9144000" cy="4651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/>
        </p:nvSpPr>
        <p:spPr>
          <a:xfrm>
            <a:off x="78325" y="526350"/>
            <a:ext cx="908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Managing static resources</a:t>
            </a:r>
            <a:endParaRPr sz="48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Js and CSS Minification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93" name="Google Shape;19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82325"/>
            <a:ext cx="8839202" cy="2231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8856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5"/>
          <p:cNvSpPr txBox="1"/>
          <p:nvPr/>
        </p:nvSpPr>
        <p:spPr>
          <a:xfrm>
            <a:off x="5847000" y="152400"/>
            <a:ext cx="3094500" cy="4875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~6 parallel downloads per host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35"/>
          <p:cNvSpPr txBox="1"/>
          <p:nvPr/>
        </p:nvSpPr>
        <p:spPr>
          <a:xfrm>
            <a:off x="5847000" y="762000"/>
            <a:ext cx="3094500" cy="4875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Limitation of the HTTP</a:t>
            </a: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protocol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Combine Javascript and CSS files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206" name="Google Shape;20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525125"/>
            <a:ext cx="8696325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Reduce number of requests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850" y="1284050"/>
            <a:ext cx="6976880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/>
        </p:nvSpPr>
        <p:spPr>
          <a:xfrm>
            <a:off x="78325" y="526350"/>
            <a:ext cx="908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What about the images and videos?</a:t>
            </a:r>
            <a:endParaRPr sz="48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/>
          <p:nvPr/>
        </p:nvSpPr>
        <p:spPr>
          <a:xfrm>
            <a:off x="78325" y="1288350"/>
            <a:ext cx="90840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C</a:t>
            </a:r>
            <a:r>
              <a:rPr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ontent </a:t>
            </a:r>
            <a:r>
              <a:rPr b="1"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D</a:t>
            </a:r>
            <a:r>
              <a:rPr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elivery </a:t>
            </a:r>
            <a:r>
              <a:rPr b="1"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N</a:t>
            </a:r>
            <a:r>
              <a:rPr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etwork</a:t>
            </a:r>
            <a:endParaRPr sz="48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23" name="Google Shape;223;p39"/>
          <p:cNvSpPr txBox="1"/>
          <p:nvPr/>
        </p:nvSpPr>
        <p:spPr>
          <a:xfrm>
            <a:off x="78325" y="2507550"/>
            <a:ext cx="90840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https://cdn.wordcampskopje.com</a:t>
            </a:r>
            <a:r>
              <a:rPr b="1" lang="en-GB" sz="22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/</a:t>
            </a:r>
            <a:endParaRPr b="1" sz="22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CDN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229" name="Google Shape;22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575" y="1458825"/>
            <a:ext cx="5752850" cy="34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CDN Push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235" name="Google Shape;23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575" y="1458825"/>
            <a:ext cx="5752850" cy="34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About me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1404000"/>
            <a:ext cx="4487100" cy="18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Chief Technology Officer   @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12086" l="2669" r="2669" t="12086"/>
          <a:stretch/>
        </p:blipFill>
        <p:spPr>
          <a:xfrm>
            <a:off x="3778900" y="2285600"/>
            <a:ext cx="4820347" cy="161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0" l="0" r="0" t="34849"/>
          <a:stretch/>
        </p:blipFill>
        <p:spPr>
          <a:xfrm>
            <a:off x="584950" y="2285600"/>
            <a:ext cx="3119976" cy="16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4925" y="1372750"/>
            <a:ext cx="3248000" cy="5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CDN Pull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241" name="Google Shape;24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575" y="1458825"/>
            <a:ext cx="5752850" cy="34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8856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 txBox="1"/>
          <p:nvPr/>
        </p:nvSpPr>
        <p:spPr>
          <a:xfrm>
            <a:off x="5847000" y="228600"/>
            <a:ext cx="3094500" cy="4875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~6 parallel downloads per host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8856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4"/>
          <p:cNvSpPr txBox="1"/>
          <p:nvPr/>
        </p:nvSpPr>
        <p:spPr>
          <a:xfrm>
            <a:off x="5847000" y="228600"/>
            <a:ext cx="3094500" cy="4875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~6 parallel downloads per </a:t>
            </a:r>
            <a:r>
              <a:rPr b="1" lang="en-GB" sz="17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host</a:t>
            </a:r>
            <a:endParaRPr b="1" sz="17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44"/>
          <p:cNvSpPr txBox="1"/>
          <p:nvPr/>
        </p:nvSpPr>
        <p:spPr>
          <a:xfrm>
            <a:off x="4518875" y="839150"/>
            <a:ext cx="4396500" cy="3171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https://www.wordcampskopje.com</a:t>
            </a:r>
            <a:endParaRPr sz="2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44"/>
          <p:cNvSpPr txBox="1"/>
          <p:nvPr/>
        </p:nvSpPr>
        <p:spPr>
          <a:xfrm>
            <a:off x="4572000" y="1296350"/>
            <a:ext cx="4343400" cy="317100"/>
          </a:xfrm>
          <a:prstGeom prst="rect">
            <a:avLst/>
          </a:prstGeom>
          <a:solidFill>
            <a:srgbClr val="0C343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https://cdn.wordcampskopje.com</a:t>
            </a:r>
            <a:endParaRPr sz="2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Domain sharding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261" name="Google Shape;261;p45"/>
          <p:cNvSpPr txBox="1"/>
          <p:nvPr>
            <p:ph idx="1" type="body"/>
          </p:nvPr>
        </p:nvSpPr>
        <p:spPr>
          <a:xfrm>
            <a:off x="311700" y="2175626"/>
            <a:ext cx="8368200" cy="27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https://cdn1.wordcampskopje.com 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https://cdn2.wordcampskopje.com 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https://cdn3.wordcampskopje.com 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https://cdn10.wordcampskopje.com 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2" name="Google Shape;262;p45"/>
          <p:cNvSpPr txBox="1"/>
          <p:nvPr>
            <p:ph idx="1" type="body"/>
          </p:nvPr>
        </p:nvSpPr>
        <p:spPr>
          <a:xfrm>
            <a:off x="387900" y="1261225"/>
            <a:ext cx="8368200" cy="4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 Slab"/>
                <a:ea typeface="Roboto Slab"/>
                <a:cs typeface="Roboto Slab"/>
                <a:sym typeface="Roboto Slab"/>
              </a:rPr>
              <a:t>https://cdn.wordcampskopje.com</a:t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63" name="Google Shape;263;p45"/>
          <p:cNvCxnSpPr/>
          <p:nvPr/>
        </p:nvCxnSpPr>
        <p:spPr>
          <a:xfrm rot="10800000">
            <a:off x="4572000" y="1601425"/>
            <a:ext cx="0" cy="520800"/>
          </a:xfrm>
          <a:prstGeom prst="straightConnector1">
            <a:avLst/>
          </a:prstGeom>
          <a:noFill/>
          <a:ln cap="flat" cmpd="sng" w="38100">
            <a:solidFill>
              <a:srgbClr val="EEEEEE"/>
            </a:solidFill>
            <a:prstDash val="solid"/>
            <a:round/>
            <a:headEnd len="med" w="med" type="stealth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New TCP </a:t>
            </a:r>
            <a:r>
              <a:rPr lang="en-GB">
                <a:solidFill>
                  <a:srgbClr val="00FF00"/>
                </a:solidFill>
              </a:rPr>
              <a:t>connection</a:t>
            </a:r>
            <a:r>
              <a:rPr lang="en-GB">
                <a:solidFill>
                  <a:srgbClr val="00FF00"/>
                </a:solidFill>
              </a:rPr>
              <a:t> for each request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269" name="Google Shape;26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883300"/>
            <a:ext cx="762000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7"/>
          <p:cNvSpPr txBox="1"/>
          <p:nvPr/>
        </p:nvSpPr>
        <p:spPr>
          <a:xfrm>
            <a:off x="30000" y="1812700"/>
            <a:ext cx="90840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HTTP/2</a:t>
            </a:r>
            <a:endParaRPr sz="48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HTTP/2 Multiplexing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280" name="Google Shape;28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575" y="1309000"/>
            <a:ext cx="6248752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88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84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HTTP/2 Multiplexing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296" name="Google Shape;29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350" y="1371400"/>
            <a:ext cx="6675335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6675" y="313425"/>
            <a:ext cx="6104700" cy="45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How to enable HTTP/2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302" name="Google Shape;302;p52"/>
          <p:cNvSpPr txBox="1"/>
          <p:nvPr/>
        </p:nvSpPr>
        <p:spPr>
          <a:xfrm>
            <a:off x="390525" y="1426050"/>
            <a:ext cx="7497600" cy="37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008800"/>
                </a:solidFill>
              </a:rPr>
              <a:t>server</a:t>
            </a:r>
            <a:r>
              <a:rPr lang="en-GB" sz="1700">
                <a:solidFill>
                  <a:srgbClr val="333333"/>
                </a:solidFill>
              </a:rPr>
              <a:t> {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333333"/>
                </a:solidFill>
              </a:rPr>
              <a:t>  </a:t>
            </a:r>
            <a:r>
              <a:rPr b="1" lang="en-GB" sz="1700">
                <a:solidFill>
                  <a:srgbClr val="008800"/>
                </a:solidFill>
              </a:rPr>
              <a:t>listen</a:t>
            </a:r>
            <a:r>
              <a:rPr lang="en-GB" sz="1700">
                <a:solidFill>
                  <a:srgbClr val="333333"/>
                </a:solidFill>
              </a:rPr>
              <a:t> </a:t>
            </a:r>
            <a:r>
              <a:rPr b="1" lang="en-GB" sz="1700">
                <a:solidFill>
                  <a:srgbClr val="0000DD"/>
                </a:solidFill>
              </a:rPr>
              <a:t>443</a:t>
            </a:r>
            <a:r>
              <a:rPr lang="en-GB" sz="1700">
                <a:solidFill>
                  <a:srgbClr val="333333"/>
                </a:solidFill>
              </a:rPr>
              <a:t> </a:t>
            </a:r>
            <a:r>
              <a:rPr lang="en-GB" sz="1700">
                <a:solidFill>
                  <a:srgbClr val="333333"/>
                </a:solidFill>
                <a:highlight>
                  <a:srgbClr val="FFF0F0"/>
                </a:highlight>
              </a:rPr>
              <a:t>ssl</a:t>
            </a:r>
            <a:r>
              <a:rPr lang="en-GB" sz="1700">
                <a:solidFill>
                  <a:srgbClr val="333333"/>
                </a:solidFill>
              </a:rPr>
              <a:t> </a:t>
            </a:r>
            <a:r>
              <a:rPr b="1" lang="en-GB" sz="1700">
                <a:solidFill>
                  <a:srgbClr val="333333"/>
                </a:solidFill>
                <a:highlight>
                  <a:srgbClr val="FFF0F0"/>
                </a:highlight>
              </a:rPr>
              <a:t>http2</a:t>
            </a:r>
            <a:r>
              <a:rPr lang="en-GB" sz="1700">
                <a:solidFill>
                  <a:srgbClr val="333333"/>
                </a:solidFill>
              </a:rPr>
              <a:t>;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333333"/>
                </a:solidFill>
              </a:rPr>
              <a:t>  </a:t>
            </a:r>
            <a:r>
              <a:rPr b="1" lang="en-GB" sz="1700">
                <a:solidFill>
                  <a:srgbClr val="008800"/>
                </a:solidFill>
              </a:rPr>
              <a:t>listen</a:t>
            </a:r>
            <a:r>
              <a:rPr lang="en-GB" sz="1700">
                <a:solidFill>
                  <a:srgbClr val="333333"/>
                </a:solidFill>
              </a:rPr>
              <a:t> </a:t>
            </a:r>
            <a:r>
              <a:rPr lang="en-GB" sz="1700">
                <a:solidFill>
                  <a:srgbClr val="333333"/>
                </a:solidFill>
                <a:highlight>
                  <a:srgbClr val="FFF0F0"/>
                </a:highlight>
              </a:rPr>
              <a:t>[::]:443</a:t>
            </a:r>
            <a:r>
              <a:rPr lang="en-GB" sz="1700">
                <a:solidFill>
                  <a:srgbClr val="333333"/>
                </a:solidFill>
              </a:rPr>
              <a:t> </a:t>
            </a:r>
            <a:r>
              <a:rPr lang="en-GB" sz="1700">
                <a:solidFill>
                  <a:srgbClr val="333333"/>
                </a:solidFill>
                <a:highlight>
                  <a:srgbClr val="FFF0F0"/>
                </a:highlight>
              </a:rPr>
              <a:t>ssl</a:t>
            </a:r>
            <a:r>
              <a:rPr lang="en-GB" sz="1700">
                <a:solidFill>
                  <a:srgbClr val="333333"/>
                </a:solidFill>
              </a:rPr>
              <a:t> </a:t>
            </a:r>
            <a:r>
              <a:rPr b="1" lang="en-GB" sz="1700">
                <a:solidFill>
                  <a:srgbClr val="333333"/>
                </a:solidFill>
                <a:highlight>
                  <a:srgbClr val="FFF0F0"/>
                </a:highlight>
              </a:rPr>
              <a:t>http2</a:t>
            </a:r>
            <a:r>
              <a:rPr lang="en-GB" sz="1700">
                <a:solidFill>
                  <a:srgbClr val="333333"/>
                </a:solidFill>
              </a:rPr>
              <a:t>;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333333"/>
                </a:solidFill>
              </a:rPr>
              <a:t>  </a:t>
            </a:r>
            <a:r>
              <a:rPr b="1" lang="en-GB" sz="1700">
                <a:solidFill>
                  <a:srgbClr val="008800"/>
                </a:solidFill>
              </a:rPr>
              <a:t>server_name</a:t>
            </a:r>
            <a:r>
              <a:rPr lang="en-GB" sz="1700">
                <a:solidFill>
                  <a:srgbClr val="333333"/>
                </a:solidFill>
              </a:rPr>
              <a:t> </a:t>
            </a:r>
            <a:r>
              <a:rPr lang="en-GB" sz="1700">
                <a:solidFill>
                  <a:srgbClr val="333333"/>
                </a:solidFill>
                <a:highlight>
                  <a:srgbClr val="FFF0F0"/>
                </a:highlight>
              </a:rPr>
              <a:t>example.com</a:t>
            </a:r>
            <a:r>
              <a:rPr lang="en-GB" sz="1700">
                <a:solidFill>
                  <a:srgbClr val="333333"/>
                </a:solidFill>
              </a:rPr>
              <a:t>;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333333"/>
                </a:solidFill>
              </a:rPr>
              <a:t>  </a:t>
            </a:r>
            <a:r>
              <a:rPr b="1" lang="en-GB" sz="1700">
                <a:solidFill>
                  <a:srgbClr val="008800"/>
                </a:solidFill>
              </a:rPr>
              <a:t>root</a:t>
            </a:r>
            <a:r>
              <a:rPr lang="en-GB" sz="1700">
                <a:solidFill>
                  <a:srgbClr val="333333"/>
                </a:solidFill>
              </a:rPr>
              <a:t> </a:t>
            </a:r>
            <a:r>
              <a:rPr lang="en-GB" sz="1700">
                <a:solidFill>
                  <a:srgbClr val="333333"/>
                </a:solidFill>
                <a:highlight>
                  <a:srgbClr val="FFF0F0"/>
                </a:highlight>
              </a:rPr>
              <a:t>/path/to/public</a:t>
            </a:r>
            <a:r>
              <a:rPr lang="en-GB" sz="1700">
                <a:solidFill>
                  <a:srgbClr val="333333"/>
                </a:solidFill>
              </a:rPr>
              <a:t>;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333333"/>
                </a:solidFill>
              </a:rPr>
              <a:t>  </a:t>
            </a:r>
            <a:r>
              <a:rPr b="1" lang="en-GB" sz="1700">
                <a:solidFill>
                  <a:srgbClr val="008800"/>
                </a:solidFill>
              </a:rPr>
              <a:t>ssl_certificate</a:t>
            </a:r>
            <a:r>
              <a:rPr lang="en-GB" sz="1700">
                <a:solidFill>
                  <a:srgbClr val="333333"/>
                </a:solidFill>
              </a:rPr>
              <a:t> </a:t>
            </a:r>
            <a:r>
              <a:rPr lang="en-GB" sz="1700">
                <a:solidFill>
                  <a:srgbClr val="333333"/>
                </a:solidFill>
                <a:highlight>
                  <a:srgbClr val="FFF0F0"/>
                </a:highlight>
              </a:rPr>
              <a:t>/path/to/certificate.crt</a:t>
            </a:r>
            <a:r>
              <a:rPr lang="en-GB" sz="1700">
                <a:solidFill>
                  <a:srgbClr val="333333"/>
                </a:solidFill>
              </a:rPr>
              <a:t>;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333333"/>
                </a:solidFill>
              </a:rPr>
              <a:t>  </a:t>
            </a:r>
            <a:r>
              <a:rPr b="1" lang="en-GB" sz="1700">
                <a:solidFill>
                  <a:srgbClr val="008800"/>
                </a:solidFill>
              </a:rPr>
              <a:t>ssl_certificate_key</a:t>
            </a:r>
            <a:r>
              <a:rPr lang="en-GB" sz="1700">
                <a:solidFill>
                  <a:srgbClr val="333333"/>
                </a:solidFill>
              </a:rPr>
              <a:t> </a:t>
            </a:r>
            <a:r>
              <a:rPr lang="en-GB" sz="1700">
                <a:solidFill>
                  <a:srgbClr val="333333"/>
                </a:solidFill>
                <a:highlight>
                  <a:srgbClr val="FFF0F0"/>
                </a:highlight>
              </a:rPr>
              <a:t>/path/to/private.key</a:t>
            </a:r>
            <a:r>
              <a:rPr lang="en-GB" sz="1700">
                <a:solidFill>
                  <a:srgbClr val="333333"/>
                </a:solidFill>
              </a:rPr>
              <a:t>;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333333"/>
                </a:solidFill>
              </a:rPr>
              <a:t>  </a:t>
            </a:r>
            <a:r>
              <a:rPr b="1" lang="en-GB" sz="1700">
                <a:solidFill>
                  <a:srgbClr val="008800"/>
                </a:solidFill>
              </a:rPr>
              <a:t>ssl_protocols</a:t>
            </a:r>
            <a:r>
              <a:rPr lang="en-GB" sz="1700">
                <a:solidFill>
                  <a:srgbClr val="333333"/>
                </a:solidFill>
              </a:rPr>
              <a:t> </a:t>
            </a:r>
            <a:r>
              <a:rPr lang="en-GB" sz="1700">
                <a:solidFill>
                  <a:srgbClr val="333333"/>
                </a:solidFill>
                <a:highlight>
                  <a:srgbClr val="FFF0F0"/>
                </a:highlight>
              </a:rPr>
              <a:t>TLSv1.2</a:t>
            </a:r>
            <a:r>
              <a:rPr lang="en-GB" sz="1700">
                <a:solidFill>
                  <a:srgbClr val="333333"/>
                </a:solidFill>
              </a:rPr>
              <a:t>;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333333"/>
                </a:solidFill>
              </a:rPr>
              <a:t>}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557799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 txBox="1"/>
          <p:nvPr/>
        </p:nvSpPr>
        <p:spPr>
          <a:xfrm>
            <a:off x="30000" y="1812700"/>
            <a:ext cx="90840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Database optimization</a:t>
            </a:r>
            <a:endParaRPr sz="48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2"/>
            <a:ext cx="3118240" cy="23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Database optimizations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324" name="Google Shape;324;p56"/>
          <p:cNvSpPr txBox="1"/>
          <p:nvPr>
            <p:ph idx="1" type="body"/>
          </p:nvPr>
        </p:nvSpPr>
        <p:spPr>
          <a:xfrm>
            <a:off x="387900" y="1489825"/>
            <a:ext cx="8368200" cy="26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Use WP_Object_Cache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Use Redis/Memcache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Don't use a plugin for every single functionality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Don't rely on plugins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330" name="Google Shape;33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28225"/>
            <a:ext cx="3934111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850" y="1671075"/>
            <a:ext cx="378142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Don't rely on plugins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337" name="Google Shape;337;p58"/>
          <p:cNvSpPr txBox="1"/>
          <p:nvPr/>
        </p:nvSpPr>
        <p:spPr>
          <a:xfrm>
            <a:off x="390525" y="1426050"/>
            <a:ext cx="8082000" cy="19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8800"/>
                </a:solidFill>
              </a:rPr>
              <a:t>protected</a:t>
            </a:r>
            <a:r>
              <a:rPr lang="en-GB" sz="1800">
                <a:solidFill>
                  <a:srgbClr val="333333"/>
                </a:solidFill>
              </a:rPr>
              <a:t> </a:t>
            </a:r>
            <a:r>
              <a:rPr b="1" lang="en-GB" sz="1800">
                <a:solidFill>
                  <a:srgbClr val="008800"/>
                </a:solidFill>
              </a:rPr>
              <a:t>function</a:t>
            </a:r>
            <a:r>
              <a:rPr lang="en-GB" sz="1800">
                <a:solidFill>
                  <a:srgbClr val="333333"/>
                </a:solidFill>
              </a:rPr>
              <a:t> </a:t>
            </a:r>
            <a:r>
              <a:rPr b="1" lang="en-GB" sz="1800">
                <a:solidFill>
                  <a:srgbClr val="0066BB"/>
                </a:solidFill>
              </a:rPr>
              <a:t>_get_attachment_id</a:t>
            </a:r>
            <a:r>
              <a:rPr lang="en-GB" sz="1800">
                <a:solidFill>
                  <a:srgbClr val="333333"/>
                </a:solidFill>
              </a:rPr>
              <a:t>(</a:t>
            </a:r>
            <a:r>
              <a:rPr lang="en-GB" sz="1800">
                <a:solidFill>
                  <a:srgbClr val="996633"/>
                </a:solidFill>
              </a:rPr>
              <a:t>$image_url</a:t>
            </a:r>
            <a:r>
              <a:rPr lang="en-GB" sz="1800">
                <a:solidFill>
                  <a:srgbClr val="333333"/>
                </a:solidFill>
              </a:rPr>
              <a:t>)</a:t>
            </a:r>
            <a:endParaRPr sz="18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33333"/>
                </a:solidFill>
              </a:rPr>
              <a:t>{</a:t>
            </a:r>
            <a:endParaRPr sz="18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33333"/>
                </a:solidFill>
              </a:rPr>
              <a:t>	</a:t>
            </a:r>
            <a:r>
              <a:rPr b="1" lang="en-GB" sz="1800">
                <a:solidFill>
                  <a:srgbClr val="008800"/>
                </a:solidFill>
              </a:rPr>
              <a:t>return</a:t>
            </a:r>
            <a:r>
              <a:rPr lang="en-GB" sz="1800">
                <a:solidFill>
                  <a:srgbClr val="333333"/>
                </a:solidFill>
              </a:rPr>
              <a:t> self::</a:t>
            </a:r>
            <a:r>
              <a:rPr lang="en-GB" sz="1800">
                <a:solidFill>
                  <a:srgbClr val="0000CC"/>
                </a:solidFill>
              </a:rPr>
              <a:t>execute_query</a:t>
            </a:r>
            <a:r>
              <a:rPr lang="en-GB" sz="1800">
                <a:solidFill>
                  <a:srgbClr val="333333"/>
                </a:solidFill>
              </a:rPr>
              <a:t>(</a:t>
            </a:r>
            <a:endParaRPr sz="18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33333"/>
                </a:solidFill>
              </a:rPr>
              <a:t>		</a:t>
            </a:r>
            <a:r>
              <a:rPr lang="en-GB" sz="1800">
                <a:solidFill>
                  <a:srgbClr val="996633"/>
                </a:solidFill>
              </a:rPr>
              <a:t>$this</a:t>
            </a:r>
            <a:r>
              <a:rPr lang="en-GB" sz="1800">
                <a:solidFill>
                  <a:srgbClr val="333333"/>
                </a:solidFill>
              </a:rPr>
              <a:t>-&gt;</a:t>
            </a:r>
            <a:r>
              <a:rPr lang="en-GB" sz="1800">
                <a:solidFill>
                  <a:srgbClr val="0000CC"/>
                </a:solidFill>
              </a:rPr>
              <a:t>__db</a:t>
            </a:r>
            <a:r>
              <a:rPr lang="en-GB" sz="1800">
                <a:solidFill>
                  <a:srgbClr val="333333"/>
                </a:solidFill>
              </a:rPr>
              <a:t>-&gt;</a:t>
            </a:r>
            <a:r>
              <a:rPr lang="en-GB" sz="1800">
                <a:solidFill>
                  <a:srgbClr val="0000CC"/>
                </a:solidFill>
              </a:rPr>
              <a:t>prepare</a:t>
            </a:r>
            <a:r>
              <a:rPr lang="en-GB" sz="1800">
                <a:solidFill>
                  <a:srgbClr val="333333"/>
                </a:solidFill>
              </a:rPr>
              <a:t>( </a:t>
            </a:r>
            <a:r>
              <a:rPr lang="en-GB" sz="1800">
                <a:solidFill>
                  <a:srgbClr val="333333"/>
                </a:solidFill>
                <a:highlight>
                  <a:srgbClr val="FFF0F0"/>
                </a:highlight>
              </a:rPr>
              <a:t>"SELECT ID FROM "</a:t>
            </a:r>
            <a:r>
              <a:rPr lang="en-GB" sz="1800">
                <a:solidFill>
                  <a:srgbClr val="333333"/>
                </a:solidFill>
              </a:rPr>
              <a:t> . </a:t>
            </a:r>
            <a:r>
              <a:rPr lang="en-GB" sz="1800">
                <a:solidFill>
                  <a:srgbClr val="996633"/>
                </a:solidFill>
              </a:rPr>
              <a:t>$this</a:t>
            </a:r>
            <a:r>
              <a:rPr lang="en-GB" sz="1800">
                <a:solidFill>
                  <a:srgbClr val="333333"/>
                </a:solidFill>
              </a:rPr>
              <a:t>-&gt;</a:t>
            </a:r>
            <a:r>
              <a:rPr lang="en-GB" sz="1800">
                <a:solidFill>
                  <a:srgbClr val="0000CC"/>
                </a:solidFill>
              </a:rPr>
              <a:t>__db</a:t>
            </a:r>
            <a:r>
              <a:rPr lang="en-GB" sz="1800">
                <a:solidFill>
                  <a:srgbClr val="333333"/>
                </a:solidFill>
              </a:rPr>
              <a:t>-&gt;</a:t>
            </a:r>
            <a:r>
              <a:rPr lang="en-GB" sz="1800">
                <a:solidFill>
                  <a:srgbClr val="0000CC"/>
                </a:solidFill>
              </a:rPr>
              <a:t>posts</a:t>
            </a:r>
            <a:r>
              <a:rPr lang="en-GB" sz="1800">
                <a:solidFill>
                  <a:srgbClr val="333333"/>
                </a:solidFill>
              </a:rPr>
              <a:t> . </a:t>
            </a:r>
            <a:r>
              <a:rPr lang="en-GB" sz="1800">
                <a:solidFill>
                  <a:srgbClr val="333333"/>
                </a:solidFill>
                <a:highlight>
                  <a:srgbClr val="FFF0F0"/>
                </a:highlight>
              </a:rPr>
              <a:t>"</a:t>
            </a:r>
            <a:endParaRPr sz="18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33333"/>
                </a:solidFill>
                <a:highlight>
                  <a:srgbClr val="FFF0F0"/>
                </a:highlight>
              </a:rPr>
              <a:t>							   WHERE post_type='attachment' </a:t>
            </a:r>
            <a:endParaRPr sz="1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33333"/>
                </a:solidFill>
                <a:highlight>
                  <a:srgbClr val="FFF0F0"/>
                </a:highlight>
              </a:rPr>
              <a:t>							   AND guid = %s"</a:t>
            </a:r>
            <a:r>
              <a:rPr lang="en-GB" sz="1800">
                <a:solidFill>
                  <a:srgbClr val="333333"/>
                </a:solidFill>
              </a:rPr>
              <a:t>, </a:t>
            </a:r>
            <a:r>
              <a:rPr lang="en-GB" sz="1800">
                <a:solidFill>
                  <a:srgbClr val="996633"/>
                </a:solidFill>
              </a:rPr>
              <a:t>$image_url</a:t>
            </a:r>
            <a:r>
              <a:rPr lang="en-GB" sz="1800">
                <a:solidFill>
                  <a:srgbClr val="333333"/>
                </a:solidFill>
              </a:rPr>
              <a:t> ));</a:t>
            </a:r>
            <a:endParaRPr sz="18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88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Don't rely on plugins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343" name="Google Shape;34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875" y="1448925"/>
            <a:ext cx="8431750" cy="369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0"/>
          <p:cNvSpPr txBox="1"/>
          <p:nvPr/>
        </p:nvSpPr>
        <p:spPr>
          <a:xfrm>
            <a:off x="161200" y="2028600"/>
            <a:ext cx="9001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Build a proper server architecture</a:t>
            </a:r>
            <a:endParaRPr sz="42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1"/>
          <p:cNvSpPr txBox="1"/>
          <p:nvPr/>
        </p:nvSpPr>
        <p:spPr>
          <a:xfrm>
            <a:off x="184650" y="1104025"/>
            <a:ext cx="52887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WordPress Hosting</a:t>
            </a:r>
            <a:endParaRPr sz="42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4" name="Google Shape;354;p61"/>
          <p:cNvSpPr txBox="1"/>
          <p:nvPr/>
        </p:nvSpPr>
        <p:spPr>
          <a:xfrm>
            <a:off x="-165300" y="1937900"/>
            <a:ext cx="5988600" cy="15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WordPress-optimized architecture designed to meet best practices in security, reliability, and performance</a:t>
            </a:r>
            <a:endParaRPr sz="24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566450" y="526350"/>
            <a:ext cx="8068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Why to scale?</a:t>
            </a:r>
            <a:endParaRPr sz="48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725" y="896975"/>
            <a:ext cx="31932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2"/>
          <p:cNvSpPr txBox="1"/>
          <p:nvPr/>
        </p:nvSpPr>
        <p:spPr>
          <a:xfrm>
            <a:off x="184650" y="1104025"/>
            <a:ext cx="52887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WordPress Hosting</a:t>
            </a:r>
            <a:endParaRPr sz="42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61" name="Google Shape;361;p62"/>
          <p:cNvSpPr txBox="1"/>
          <p:nvPr/>
        </p:nvSpPr>
        <p:spPr>
          <a:xfrm>
            <a:off x="-165300" y="1937900"/>
            <a:ext cx="5988600" cy="15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WordPress-optimized architecture</a:t>
            </a:r>
            <a:r>
              <a:rPr b="1" lang="en-GB" sz="24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 designed to meet best practices in security, reliability, and performance</a:t>
            </a:r>
            <a:endParaRPr sz="24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3"/>
          <p:cNvSpPr txBox="1"/>
          <p:nvPr/>
        </p:nvSpPr>
        <p:spPr>
          <a:xfrm>
            <a:off x="161200" y="2028600"/>
            <a:ext cx="9001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White Labeling</a:t>
            </a:r>
            <a:endParaRPr sz="42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8200"/>
            <a:ext cx="8839203" cy="3686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Server architecture - </a:t>
            </a:r>
            <a:r>
              <a:rPr lang="en-GB">
                <a:solidFill>
                  <a:srgbClr val="00FF00"/>
                </a:solidFill>
              </a:rPr>
              <a:t>foundation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377" name="Google Shape;37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950" y="1421375"/>
            <a:ext cx="53721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Load balancer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383" name="Google Shape;38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650" y="1358925"/>
            <a:ext cx="5487302" cy="36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6"/>
          <p:cNvSpPr txBox="1"/>
          <p:nvPr/>
        </p:nvSpPr>
        <p:spPr>
          <a:xfrm>
            <a:off x="5213375" y="3225075"/>
            <a:ext cx="17574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Roboto"/>
                <a:ea typeface="Roboto"/>
                <a:cs typeface="Roboto"/>
                <a:sym typeface="Roboto"/>
              </a:rPr>
              <a:t>Auto Scaling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DNS Load Balancing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390" name="Google Shape;39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350" y="1371425"/>
            <a:ext cx="7054367" cy="36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7"/>
          <p:cNvSpPr txBox="1"/>
          <p:nvPr/>
        </p:nvSpPr>
        <p:spPr>
          <a:xfrm>
            <a:off x="3645921" y="3042163"/>
            <a:ext cx="21453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44444"/>
                </a:solidFill>
                <a:highlight>
                  <a:srgbClr val="FFFFFF"/>
                </a:highlight>
              </a:rPr>
              <a:t>Geolocation routing policy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MySQL replication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397" name="Google Shape;39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00" y="1346450"/>
            <a:ext cx="6769563" cy="36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8"/>
          <p:cNvSpPr txBox="1"/>
          <p:nvPr>
            <p:ph type="title"/>
          </p:nvPr>
        </p:nvSpPr>
        <p:spPr>
          <a:xfrm>
            <a:off x="6912050" y="1346450"/>
            <a:ext cx="2466000" cy="82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FF00"/>
                </a:solidFill>
              </a:rPr>
              <a:t>Master-Master</a:t>
            </a:r>
            <a:endParaRPr sz="23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FF00"/>
                </a:solidFill>
              </a:rPr>
              <a:t>Master-Slave</a:t>
            </a:r>
            <a:endParaRPr sz="2300">
              <a:solidFill>
                <a:srgbClr val="00FF00"/>
              </a:solidFill>
            </a:endParaRPr>
          </a:p>
        </p:txBody>
      </p:sp>
      <p:sp>
        <p:nvSpPr>
          <p:cNvPr id="399" name="Google Shape;399;p68"/>
          <p:cNvSpPr txBox="1"/>
          <p:nvPr>
            <p:ph type="title"/>
          </p:nvPr>
        </p:nvSpPr>
        <p:spPr>
          <a:xfrm>
            <a:off x="7216850" y="2260850"/>
            <a:ext cx="1691700" cy="51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0FF00"/>
                </a:solidFill>
              </a:rPr>
              <a:t>HyperDB</a:t>
            </a:r>
            <a:endParaRPr sz="23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Optimization is still needed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405" name="Google Shape;405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72725"/>
            <a:ext cx="8196368" cy="369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0"/>
          <p:cNvSpPr txBox="1"/>
          <p:nvPr/>
        </p:nvSpPr>
        <p:spPr>
          <a:xfrm>
            <a:off x="161200" y="2028600"/>
            <a:ext cx="9001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Page caching</a:t>
            </a:r>
            <a:endParaRPr sz="42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Nginx FastCGI Cache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416" name="Google Shape;416;p71"/>
          <p:cNvSpPr txBox="1"/>
          <p:nvPr/>
        </p:nvSpPr>
        <p:spPr>
          <a:xfrm>
            <a:off x="238125" y="1426050"/>
            <a:ext cx="8753400" cy="248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88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fastcgi_cache_path</a:t>
            </a:r>
            <a:r>
              <a:rPr lang="en-GB" sz="24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/etc/nginx/cache</a:t>
            </a:r>
            <a:r>
              <a:rPr lang="en-GB" sz="24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levels=1:2</a:t>
            </a:r>
            <a:r>
              <a:rPr lang="en-GB" sz="24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keys_zone=phpcache:100m</a:t>
            </a:r>
            <a:r>
              <a:rPr lang="en-GB" sz="24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max_size=10g</a:t>
            </a:r>
            <a:r>
              <a:rPr lang="en-GB" sz="24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inactive=60m</a:t>
            </a:r>
            <a:r>
              <a:rPr lang="en-GB" sz="24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;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88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fastcgi_cache_key</a:t>
            </a:r>
            <a:r>
              <a:rPr lang="en-GB" sz="24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24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en-GB" sz="2400">
                <a:solidFill>
                  <a:srgbClr val="9966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$scheme$request_method$host$request_uri"</a:t>
            </a:r>
            <a:r>
              <a:rPr lang="en-GB" sz="24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;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228600" marR="22860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8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577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Ouch!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0" r="4187" t="0"/>
          <a:stretch/>
        </p:blipFill>
        <p:spPr>
          <a:xfrm>
            <a:off x="733850" y="1572575"/>
            <a:ext cx="7686450" cy="268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Stuff that should not be cached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422" name="Google Shape;422;p72"/>
          <p:cNvSpPr txBox="1"/>
          <p:nvPr/>
        </p:nvSpPr>
        <p:spPr>
          <a:xfrm>
            <a:off x="238125" y="1426050"/>
            <a:ext cx="8753400" cy="364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888888"/>
                </a:solidFill>
              </a:rPr>
              <a:t># POST requests and urls with a query string should always go to PHP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if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(</a:t>
            </a:r>
            <a:r>
              <a:rPr lang="en-GB">
                <a:solidFill>
                  <a:srgbClr val="996633"/>
                </a:solidFill>
              </a:rPr>
              <a:t>$request_method</a:t>
            </a:r>
            <a:r>
              <a:rPr lang="en-GB">
                <a:solidFill>
                  <a:srgbClr val="333333"/>
                </a:solidFill>
              </a:rPr>
              <a:t> =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POST)</a:t>
            </a:r>
            <a:r>
              <a:rPr lang="en-GB">
                <a:solidFill>
                  <a:srgbClr val="333333"/>
                </a:solidFill>
              </a:rPr>
              <a:t> 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    </a:t>
            </a:r>
            <a:r>
              <a:rPr b="1" lang="en-GB">
                <a:solidFill>
                  <a:srgbClr val="008800"/>
                </a:solidFill>
              </a:rPr>
              <a:t>set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lang="en-GB">
                <a:solidFill>
                  <a:srgbClr val="996633"/>
                </a:solidFill>
              </a:rPr>
              <a:t>$skip_cache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b="1" lang="en-GB">
                <a:solidFill>
                  <a:srgbClr val="0000DD"/>
                </a:solidFill>
              </a:rPr>
              <a:t>1</a:t>
            </a:r>
            <a:r>
              <a:rPr lang="en-GB">
                <a:solidFill>
                  <a:srgbClr val="333333"/>
                </a:solidFill>
              </a:rPr>
              <a:t>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888888"/>
                </a:solidFill>
              </a:rPr>
              <a:t># Don't cache uris containing the following segments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if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(</a:t>
            </a:r>
            <a:r>
              <a:rPr lang="en-GB">
                <a:solidFill>
                  <a:srgbClr val="996633"/>
                </a:solidFill>
              </a:rPr>
              <a:t>$request_uri</a:t>
            </a:r>
            <a:r>
              <a:rPr lang="en-GB">
                <a:solidFill>
                  <a:srgbClr val="333333"/>
                </a:solidFill>
              </a:rPr>
              <a:t> ~</a:t>
            </a:r>
            <a:r>
              <a:rPr lang="en-GB">
                <a:highlight>
                  <a:srgbClr val="FFF0FF"/>
                </a:highlight>
              </a:rPr>
              <a:t>*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"/wp-admin/|wp-.*.php|^/feed/*|/tag/.*/feed/*|index.php|/.*sitemap.*\.(xml|xsl)")</a:t>
            </a:r>
            <a:r>
              <a:rPr lang="en-GB">
                <a:solidFill>
                  <a:srgbClr val="333333"/>
                </a:solidFill>
              </a:rPr>
              <a:t> 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    </a:t>
            </a:r>
            <a:r>
              <a:rPr b="1" lang="en-GB">
                <a:solidFill>
                  <a:srgbClr val="008800"/>
                </a:solidFill>
              </a:rPr>
              <a:t>set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lang="en-GB">
                <a:solidFill>
                  <a:srgbClr val="996633"/>
                </a:solidFill>
              </a:rPr>
              <a:t>$skip_cache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b="1" lang="en-GB">
                <a:solidFill>
                  <a:srgbClr val="0000DD"/>
                </a:solidFill>
              </a:rPr>
              <a:t>1</a:t>
            </a:r>
            <a:r>
              <a:rPr lang="en-GB">
                <a:solidFill>
                  <a:srgbClr val="333333"/>
                </a:solidFill>
              </a:rPr>
              <a:t>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888888"/>
                </a:solidFill>
              </a:rPr>
              <a:t># Don't use the cache for logged in users or recent commenters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8800"/>
                </a:solidFill>
              </a:rPr>
              <a:t>if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(</a:t>
            </a:r>
            <a:r>
              <a:rPr lang="en-GB">
                <a:solidFill>
                  <a:srgbClr val="996633"/>
                </a:solidFill>
              </a:rPr>
              <a:t>$http_cookie</a:t>
            </a:r>
            <a:r>
              <a:rPr lang="en-GB">
                <a:solidFill>
                  <a:srgbClr val="333333"/>
                </a:solidFill>
              </a:rPr>
              <a:t> ~</a:t>
            </a:r>
            <a:r>
              <a:rPr lang="en-GB">
                <a:highlight>
                  <a:srgbClr val="FFF0FF"/>
                </a:highlight>
              </a:rPr>
              <a:t>*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lang="en-GB">
                <a:solidFill>
                  <a:srgbClr val="333333"/>
                </a:solidFill>
                <a:highlight>
                  <a:srgbClr val="FFF0F0"/>
                </a:highlight>
              </a:rPr>
              <a:t>"comment_author|wordpress_[a-f0-9]+|wp-postpass|wordpress_no_cache|wordpress_logged_in")</a:t>
            </a:r>
            <a:r>
              <a:rPr lang="en-GB">
                <a:solidFill>
                  <a:srgbClr val="333333"/>
                </a:solidFill>
              </a:rPr>
              <a:t> {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    </a:t>
            </a:r>
            <a:r>
              <a:rPr b="1" lang="en-GB">
                <a:solidFill>
                  <a:srgbClr val="008800"/>
                </a:solidFill>
              </a:rPr>
              <a:t>set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lang="en-GB">
                <a:solidFill>
                  <a:srgbClr val="996633"/>
                </a:solidFill>
              </a:rPr>
              <a:t>$skip_cache</a:t>
            </a:r>
            <a:r>
              <a:rPr lang="en-GB">
                <a:solidFill>
                  <a:srgbClr val="333333"/>
                </a:solidFill>
              </a:rPr>
              <a:t> </a:t>
            </a:r>
            <a:r>
              <a:rPr b="1" lang="en-GB">
                <a:solidFill>
                  <a:srgbClr val="0000DD"/>
                </a:solidFill>
              </a:rPr>
              <a:t>1</a:t>
            </a:r>
            <a:r>
              <a:rPr lang="en-GB">
                <a:solidFill>
                  <a:srgbClr val="333333"/>
                </a:solidFill>
              </a:rPr>
              <a:t>;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33333"/>
                </a:solidFill>
              </a:rPr>
              <a:t>}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888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88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Serve FastCGI cache from RAM memory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428" name="Google Shape;428;p73"/>
          <p:cNvSpPr txBox="1"/>
          <p:nvPr/>
        </p:nvSpPr>
        <p:spPr>
          <a:xfrm>
            <a:off x="238125" y="3178650"/>
            <a:ext cx="8753400" cy="104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88888"/>
                </a:solidFill>
              </a:rPr>
              <a:t>vim /etc/fstab</a:t>
            </a:r>
            <a:endParaRPr sz="18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88888"/>
                </a:solidFill>
              </a:rPr>
              <a:t>tmpfs /etc/nginx/cache tmpfs defaults,size=100M 0 0</a:t>
            </a:r>
            <a:endParaRPr sz="18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888888"/>
                </a:solidFill>
              </a:rPr>
              <a:t>mount -a</a:t>
            </a:r>
            <a:endParaRPr sz="1800">
              <a:solidFill>
                <a:srgbClr val="88888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88888"/>
              </a:solidFill>
            </a:endParaRPr>
          </a:p>
        </p:txBody>
      </p:sp>
      <p:sp>
        <p:nvSpPr>
          <p:cNvPr id="429" name="Google Shape;429;p73"/>
          <p:cNvSpPr txBox="1"/>
          <p:nvPr/>
        </p:nvSpPr>
        <p:spPr>
          <a:xfrm>
            <a:off x="238125" y="1426050"/>
            <a:ext cx="8753400" cy="14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88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fastcgi_cache_path</a:t>
            </a: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8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/etc/nginx/cache</a:t>
            </a: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8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levels=1:2</a:t>
            </a: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8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keys_zone=phpcache:100m</a:t>
            </a: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8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max_size=10g</a:t>
            </a: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8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inactive=60m</a:t>
            </a: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;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0088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fastcgi_cache_key</a:t>
            </a: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1800">
                <a:solidFill>
                  <a:srgbClr val="333333"/>
                </a:solidFill>
                <a:highlight>
                  <a:srgbClr val="FFF0F0"/>
                </a:highlight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en-GB" sz="1800">
                <a:solidFill>
                  <a:srgbClr val="9966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$scheme$request_method$host$request_uri"</a:t>
            </a:r>
            <a:r>
              <a:rPr lang="en-GB" sz="18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;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8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5779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Conclusion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435" name="Google Shape;435;p74"/>
          <p:cNvSpPr txBox="1"/>
          <p:nvPr>
            <p:ph idx="1" type="body"/>
          </p:nvPr>
        </p:nvSpPr>
        <p:spPr>
          <a:xfrm>
            <a:off x="311700" y="1489825"/>
            <a:ext cx="8756100" cy="34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Don’t write spaghetti code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Don't use a plugin for every single functionality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Use proper caching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Challenge and big responsibility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5"/>
          <p:cNvSpPr txBox="1"/>
          <p:nvPr>
            <p:ph type="title"/>
          </p:nvPr>
        </p:nvSpPr>
        <p:spPr>
          <a:xfrm>
            <a:off x="387900" y="458025"/>
            <a:ext cx="86268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header("HTTP/1.1 404 Next Slide Not Found");</a:t>
            </a:r>
            <a:endParaRPr/>
          </a:p>
        </p:txBody>
      </p:sp>
      <p:sp>
        <p:nvSpPr>
          <p:cNvPr id="441" name="Google Shape;441;p75"/>
          <p:cNvSpPr txBox="1"/>
          <p:nvPr>
            <p:ph idx="1" type="body"/>
          </p:nvPr>
        </p:nvSpPr>
        <p:spPr>
          <a:xfrm>
            <a:off x="2550900" y="2030850"/>
            <a:ext cx="43008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5000">
                <a:solidFill>
                  <a:srgbClr val="00FF00"/>
                </a:solidFill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 sz="5000">
              <a:solidFill>
                <a:srgbClr val="00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6"/>
          <p:cNvSpPr txBox="1"/>
          <p:nvPr>
            <p:ph type="title"/>
          </p:nvPr>
        </p:nvSpPr>
        <p:spPr>
          <a:xfrm>
            <a:off x="387900" y="458025"/>
            <a:ext cx="86268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header("HTTP/1.1 404 Next Slide Not Found");</a:t>
            </a:r>
            <a:endParaRPr/>
          </a:p>
        </p:txBody>
      </p:sp>
      <p:sp>
        <p:nvSpPr>
          <p:cNvPr id="447" name="Google Shape;447;p76"/>
          <p:cNvSpPr txBox="1"/>
          <p:nvPr>
            <p:ph idx="1" type="body"/>
          </p:nvPr>
        </p:nvSpPr>
        <p:spPr>
          <a:xfrm>
            <a:off x="2883900" y="2030850"/>
            <a:ext cx="35757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5000">
                <a:solidFill>
                  <a:srgbClr val="00FF00"/>
                </a:solidFill>
              </a:rPr>
              <a:t>Questions!?</a:t>
            </a:r>
            <a:endParaRPr sz="50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What are the consequences</a:t>
            </a:r>
            <a:r>
              <a:rPr lang="en-GB">
                <a:solidFill>
                  <a:srgbClr val="00FF00"/>
                </a:solidFill>
              </a:rPr>
              <a:t>?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87900" y="1489824"/>
            <a:ext cx="8368200" cy="14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You will lose your visitors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You will lose your revenue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I’m sorry</a:t>
            </a:r>
            <a:endParaRPr>
              <a:solidFill>
                <a:srgbClr val="00FF00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575" y="1423975"/>
            <a:ext cx="4905375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FF00"/>
                </a:solidFill>
              </a:rPr>
              <a:t>Optimization strategy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87900" y="1489825"/>
            <a:ext cx="8368200" cy="26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Code optimization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Managing static resources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Database optimization and caching layer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AutoNum type="arabicPeriod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Build a proper server architecture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